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56" r:id="rId2"/>
    <p:sldId id="261" r:id="rId3"/>
    <p:sldId id="314" r:id="rId4"/>
    <p:sldId id="306" r:id="rId5"/>
    <p:sldId id="274" r:id="rId6"/>
    <p:sldId id="277" r:id="rId7"/>
    <p:sldId id="278" r:id="rId8"/>
    <p:sldId id="279" r:id="rId9"/>
    <p:sldId id="280" r:id="rId10"/>
    <p:sldId id="281" r:id="rId11"/>
    <p:sldId id="305" r:id="rId12"/>
    <p:sldId id="275" r:id="rId13"/>
    <p:sldId id="276" r:id="rId14"/>
    <p:sldId id="282" r:id="rId15"/>
    <p:sldId id="283" r:id="rId16"/>
    <p:sldId id="284" r:id="rId17"/>
    <p:sldId id="298" r:id="rId18"/>
    <p:sldId id="299" r:id="rId19"/>
    <p:sldId id="300" r:id="rId20"/>
    <p:sldId id="301" r:id="rId21"/>
    <p:sldId id="302" r:id="rId22"/>
    <p:sldId id="303" r:id="rId23"/>
    <p:sldId id="304" r:id="rId24"/>
  </p:sldIdLst>
  <p:sldSz cx="10691813" cy="7559675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8B20"/>
    <a:srgbClr val="5D5B5D"/>
    <a:srgbClr val="3B98A0"/>
    <a:srgbClr val="C3C1C3"/>
    <a:srgbClr val="AAA8AA"/>
    <a:srgbClr val="F9B002"/>
    <a:srgbClr val="7A787A"/>
    <a:srgbClr val="DCF2F4"/>
    <a:srgbClr val="90D5DC"/>
    <a:srgbClr val="B6E3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Style léger 1 - Accentuation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60" autoAdjust="0"/>
    <p:restoredTop sz="97003"/>
  </p:normalViewPr>
  <p:slideViewPr>
    <p:cSldViewPr snapToGrid="0">
      <p:cViewPr varScale="1">
        <p:scale>
          <a:sx n="61" d="100"/>
          <a:sy n="61" d="100"/>
        </p:scale>
        <p:origin x="93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2964" y="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1F9C4C-00C0-45E4-8265-E8D6A0F1A4CA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CEF17A-D325-478C-BF63-27280F32FD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1075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97410C-2634-1C49-803F-D4A04E4054A0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35288" y="857250"/>
            <a:ext cx="327342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4CAD0-619B-C447-A921-C0F7E69E8C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2035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935288" y="857250"/>
            <a:ext cx="3273425" cy="2314575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4CAD0-619B-C447-A921-C0F7E69E8C38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1153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2882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4820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4561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7964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2315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6884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7293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14439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4062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8430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7591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4655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097F2FA9-0BAF-EEF0-A549-5FDB25699E4F}"/>
              </a:ext>
            </a:extLst>
          </p:cNvPr>
          <p:cNvSpPr txBox="1"/>
          <p:nvPr/>
        </p:nvSpPr>
        <p:spPr>
          <a:xfrm>
            <a:off x="1278024" y="282869"/>
            <a:ext cx="8135764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5120"/>
              </a:lnSpc>
            </a:pPr>
            <a:r>
              <a:rPr lang="fr-FR" sz="4800" b="1" dirty="0" smtClean="0">
                <a:solidFill>
                  <a:srgbClr val="7A787A"/>
                </a:solidFill>
                <a:latin typeface="Gotham Bold" pitchFamily="2" charset="0"/>
                <a:cs typeface="Gotham Bold" pitchFamily="2" charset="0"/>
              </a:rPr>
              <a:t>DOSSIER TECHNIQUE</a:t>
            </a:r>
            <a:endParaRPr lang="fr-FR" sz="4800" b="1" dirty="0">
              <a:solidFill>
                <a:srgbClr val="7A787A"/>
              </a:solidFill>
              <a:latin typeface="Gotham Bold" pitchFamily="2" charset="0"/>
              <a:cs typeface="Gotham Bold" pitchFamily="2" charset="0"/>
            </a:endParaRPr>
          </a:p>
        </p:txBody>
      </p:sp>
      <p:pic>
        <p:nvPicPr>
          <p:cNvPr id="12" name="Image 11" descr="Une image contenant aérien, plein air, Photographie aérienne, Vue plongeante&#10;&#10;Description générée automatiquement">
            <a:extLst>
              <a:ext uri="{FF2B5EF4-FFF2-40B4-BE49-F238E27FC236}">
                <a16:creationId xmlns:a16="http://schemas.microsoft.com/office/drawing/2014/main" id="{0169F701-5DEC-2FA3-2816-1D5BBB8F04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3612" b="13828"/>
          <a:stretch/>
        </p:blipFill>
        <p:spPr>
          <a:xfrm>
            <a:off x="0" y="3937622"/>
            <a:ext cx="10691813" cy="255767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B3680BA-E7E0-4039-E7D2-4509402E5D29}"/>
              </a:ext>
            </a:extLst>
          </p:cNvPr>
          <p:cNvSpPr/>
          <p:nvPr/>
        </p:nvSpPr>
        <p:spPr>
          <a:xfrm>
            <a:off x="0" y="3937623"/>
            <a:ext cx="10691813" cy="2557673"/>
          </a:xfrm>
          <a:prstGeom prst="rect">
            <a:avLst/>
          </a:prstGeom>
          <a:solidFill>
            <a:srgbClr val="4ABDC7">
              <a:alpha val="46299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/>
          <p:cNvSpPr/>
          <p:nvPr/>
        </p:nvSpPr>
        <p:spPr>
          <a:xfrm>
            <a:off x="3146425" y="7036981"/>
            <a:ext cx="43989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600" dirty="0" smtClean="0">
                <a:solidFill>
                  <a:srgbClr val="7A787A"/>
                </a:solidFill>
                <a:latin typeface="Gotham Bold" pitchFamily="2" charset="0"/>
                <a:cs typeface="Gotham Bold" pitchFamily="2" charset="0"/>
              </a:rPr>
              <a:t>Hôtel de ville, Places d’Armes, 90 000 BELFORT</a:t>
            </a:r>
            <a:endParaRPr lang="fr-FR" sz="1600" dirty="0">
              <a:solidFill>
                <a:srgbClr val="7A787A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97F2FA9-0BAF-EEF0-A549-5FDB25699E4F}"/>
              </a:ext>
            </a:extLst>
          </p:cNvPr>
          <p:cNvSpPr txBox="1"/>
          <p:nvPr/>
        </p:nvSpPr>
        <p:spPr>
          <a:xfrm>
            <a:off x="3774679" y="1280081"/>
            <a:ext cx="6645316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4500"/>
              </a:lnSpc>
            </a:pPr>
            <a:r>
              <a:rPr lang="fr-FR" sz="4000" b="1" dirty="0" smtClean="0">
                <a:solidFill>
                  <a:srgbClr val="3B98A0"/>
                </a:solidFill>
                <a:latin typeface="Gotham Bold" pitchFamily="2" charset="0"/>
                <a:cs typeface="Gotham Bold" pitchFamily="2" charset="0"/>
              </a:rPr>
              <a:t>APPEL</a:t>
            </a:r>
            <a:r>
              <a:rPr lang="fr-FR" sz="4000" b="1" dirty="0">
                <a:solidFill>
                  <a:srgbClr val="3B98A0"/>
                </a:solidFill>
                <a:latin typeface="Gotham Bold" pitchFamily="2" charset="0"/>
                <a:cs typeface="Gotham Bold" pitchFamily="2" charset="0"/>
              </a:rPr>
              <a:t> À MANIFESTATION D’INTÉRÊT </a:t>
            </a:r>
          </a:p>
          <a:p>
            <a:pPr algn="ctr">
              <a:spcBef>
                <a:spcPts val="1200"/>
              </a:spcBef>
              <a:spcAft>
                <a:spcPts val="600"/>
              </a:spcAft>
            </a:pPr>
            <a:r>
              <a:rPr lang="fr-FR" sz="2400" b="1" dirty="0" smtClean="0">
                <a:solidFill>
                  <a:srgbClr val="F9B002"/>
                </a:solidFill>
                <a:latin typeface="Gotham Bold" pitchFamily="2" charset="0"/>
                <a:cs typeface="Gotham Bold" pitchFamily="2" charset="0"/>
              </a:rPr>
              <a:t>34 </a:t>
            </a:r>
            <a:r>
              <a:rPr lang="fr-FR" sz="2400" b="1" smtClean="0">
                <a:solidFill>
                  <a:srgbClr val="F9B002"/>
                </a:solidFill>
                <a:latin typeface="Gotham Bold" pitchFamily="2" charset="0"/>
                <a:cs typeface="Gotham Bold" pitchFamily="2" charset="0"/>
              </a:rPr>
              <a:t>avenue Jean Jaurès</a:t>
            </a:r>
            <a:endParaRPr lang="fr-FR" sz="2400" b="1" dirty="0">
              <a:solidFill>
                <a:srgbClr val="F9B002"/>
              </a:solidFill>
              <a:latin typeface="Gotham Bold" pitchFamily="2" charset="0"/>
              <a:cs typeface="Gotham Bold" pitchFamily="2" charset="0"/>
            </a:endParaRPr>
          </a:p>
          <a:p>
            <a:pPr algn="ctr">
              <a:spcAft>
                <a:spcPts val="600"/>
              </a:spcAft>
            </a:pPr>
            <a:r>
              <a:rPr lang="fr-FR" sz="2400" b="1" dirty="0" smtClean="0">
                <a:solidFill>
                  <a:srgbClr val="F9B002"/>
                </a:solidFill>
                <a:latin typeface="Gotham Bold" pitchFamily="2" charset="0"/>
                <a:cs typeface="Gotham Bold" pitchFamily="2" charset="0"/>
              </a:rPr>
              <a:t>90 000 BELFORT </a:t>
            </a:r>
            <a:endParaRPr lang="fr-FR" sz="2400" b="1" dirty="0">
              <a:solidFill>
                <a:srgbClr val="F9B002"/>
              </a:solidFill>
              <a:latin typeface="Gotham Bold" pitchFamily="2" charset="0"/>
              <a:cs typeface="Gotham Bold" pitchFamily="2" charset="0"/>
            </a:endParaRPr>
          </a:p>
        </p:txBody>
      </p:sp>
      <p:pic>
        <p:nvPicPr>
          <p:cNvPr id="16" name="Picture 2" descr="Fichier:Logo Belfort.sv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63" y="895786"/>
            <a:ext cx="2901271" cy="2541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666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1" y="0"/>
            <a:ext cx="10373511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10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59316"/>
            <a:ext cx="104295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Environnement sonore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251288" y="1570675"/>
            <a:ext cx="10172872" cy="5253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654" y="1757808"/>
            <a:ext cx="4001100" cy="4448592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653" y="5269882"/>
            <a:ext cx="758376" cy="93651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51287" y="6208953"/>
            <a:ext cx="1017287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" dirty="0">
                <a:latin typeface="Gotham Bold"/>
              </a:rPr>
              <a:t>Le projet est implanté à proximité d’infrastructures de transport terrestre bruyantes. De ce fait, il est </a:t>
            </a:r>
            <a:r>
              <a:rPr lang="fr-FR" sz="1100" dirty="0" smtClean="0">
                <a:latin typeface="Gotham Bold"/>
              </a:rPr>
              <a:t>situé </a:t>
            </a:r>
            <a:r>
              <a:rPr lang="fr-FR" sz="1100" dirty="0">
                <a:latin typeface="Gotham Bold"/>
              </a:rPr>
              <a:t>dans un périmètre de prescriptions d’isolations acoustiques. </a:t>
            </a:r>
          </a:p>
          <a:p>
            <a:pPr algn="ctr"/>
            <a:r>
              <a:rPr lang="fr-FR" sz="1100" dirty="0" smtClean="0">
                <a:latin typeface="Gotham Bold"/>
              </a:rPr>
              <a:t>Le Plan </a:t>
            </a:r>
            <a:r>
              <a:rPr lang="fr-FR" sz="1100" dirty="0">
                <a:latin typeface="Gotham Bold"/>
              </a:rPr>
              <a:t>de Prévention du Bruit dans l’Environnement (PPBE</a:t>
            </a:r>
            <a:r>
              <a:rPr lang="fr-FR" sz="1100" dirty="0" smtClean="0">
                <a:latin typeface="Gotham Bold"/>
              </a:rPr>
              <a:t>) de la ville de Belfort est joint en annexe.</a:t>
            </a:r>
            <a:endParaRPr lang="fr-FR" sz="1100" dirty="0">
              <a:latin typeface="Gotham Bold"/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4"/>
          <a:srcRect l="8316"/>
          <a:stretch/>
        </p:blipFill>
        <p:spPr>
          <a:xfrm>
            <a:off x="5735561" y="1757808"/>
            <a:ext cx="4001102" cy="4436505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5710160" y="5918792"/>
            <a:ext cx="40773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b="1" dirty="0" smtClean="0">
                <a:solidFill>
                  <a:schemeClr val="bg1"/>
                </a:solidFill>
                <a:latin typeface="Gotham Bold"/>
              </a:rPr>
              <a:t>Dépassement du plafond sur une période de 24h </a:t>
            </a:r>
            <a:r>
              <a:rPr lang="fr-FR" sz="1050" b="1" dirty="0" err="1" smtClean="0">
                <a:solidFill>
                  <a:schemeClr val="bg1"/>
                </a:solidFill>
                <a:latin typeface="Gotham Bold"/>
              </a:rPr>
              <a:t>Lden</a:t>
            </a:r>
            <a:r>
              <a:rPr lang="fr-FR" sz="1050" b="1" dirty="0" smtClean="0">
                <a:solidFill>
                  <a:schemeClr val="bg1"/>
                </a:solidFill>
                <a:latin typeface="Gotham Bold"/>
              </a:rPr>
              <a:t>&gt;68 </a:t>
            </a:r>
            <a:r>
              <a:rPr lang="fr-FR" sz="1050" b="1" dirty="0" err="1" smtClean="0">
                <a:solidFill>
                  <a:schemeClr val="bg1"/>
                </a:solidFill>
                <a:latin typeface="Gotham Bold"/>
              </a:rPr>
              <a:t>db</a:t>
            </a:r>
            <a:endParaRPr lang="fr-FR" sz="1050" b="1" dirty="0">
              <a:solidFill>
                <a:schemeClr val="bg1"/>
              </a:solidFill>
              <a:latin typeface="Gotham Bold"/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3719095" y="5009378"/>
            <a:ext cx="217905" cy="2305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/>
          <p:cNvSpPr/>
          <p:nvPr/>
        </p:nvSpPr>
        <p:spPr>
          <a:xfrm>
            <a:off x="8585804" y="4983988"/>
            <a:ext cx="220059" cy="23281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9" name="Picture 2" descr="Fichier:Logo Belfort.sv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ZoneTexte 19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26392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1" y="0"/>
            <a:ext cx="10373511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11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59316"/>
            <a:ext cx="104295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Protection au titre des abords des monuments historiques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342938" y="1556318"/>
            <a:ext cx="9918430" cy="53548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373346" y="6634139"/>
            <a:ext cx="620700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latin typeface="Gotham Bold"/>
              </a:rPr>
              <a:t>Le projet </a:t>
            </a:r>
            <a:r>
              <a:rPr lang="fr-FR" sz="1200" dirty="0" smtClean="0">
                <a:latin typeface="Gotham Bold"/>
              </a:rPr>
              <a:t>se situe dans un périmètre MH.</a:t>
            </a:r>
            <a:endParaRPr lang="fr-FR" sz="1200" dirty="0">
              <a:latin typeface="Gotham Bold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629" y="1700694"/>
            <a:ext cx="8413048" cy="4931123"/>
          </a:xfrm>
          <a:prstGeom prst="rect">
            <a:avLst/>
          </a:prstGeom>
        </p:spPr>
      </p:pic>
      <p:sp>
        <p:nvSpPr>
          <p:cNvPr id="14" name="Ellipse 13"/>
          <p:cNvSpPr/>
          <p:nvPr/>
        </p:nvSpPr>
        <p:spPr>
          <a:xfrm>
            <a:off x="5887721" y="5563424"/>
            <a:ext cx="177082" cy="1787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2" descr="Fichier:Logo Belfort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ZoneTexte 17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40536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2"/>
          <a:srcRect l="4111" t="4455" r="10849" b="9877"/>
          <a:stretch/>
        </p:blipFill>
        <p:spPr>
          <a:xfrm>
            <a:off x="131972" y="1351237"/>
            <a:ext cx="6898999" cy="498393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12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5598" y="2926369"/>
            <a:ext cx="1982620" cy="1946134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95149" y="2949509"/>
            <a:ext cx="2553074" cy="1906629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4225915E-CA01-2D54-43A5-EE67509C0160}"/>
              </a:ext>
            </a:extLst>
          </p:cNvPr>
          <p:cNvSpPr txBox="1"/>
          <p:nvPr/>
        </p:nvSpPr>
        <p:spPr>
          <a:xfrm>
            <a:off x="4230529" y="1503917"/>
            <a:ext cx="2800951" cy="759031"/>
          </a:xfrm>
          <a:prstGeom prst="rect">
            <a:avLst/>
          </a:prstGeom>
          <a:solidFill>
            <a:srgbClr val="76B829"/>
          </a:solidFill>
          <a:effectLst>
            <a:outerShdw blurRad="287198" dist="38100" dir="2700000" algn="tl" rotWithShape="0">
              <a:prstClr val="black">
                <a:alpha val="28000"/>
              </a:prstClr>
            </a:outerShdw>
          </a:effectLst>
        </p:spPr>
        <p:txBody>
          <a:bodyPr wrap="square" lIns="360000" tIns="360000" rIns="360000" bIns="360000" rtlCol="0">
            <a:spAutoFit/>
          </a:bodyPr>
          <a:lstStyle/>
          <a:p>
            <a:pPr>
              <a:spcAft>
                <a:spcPts val="300"/>
              </a:spcAft>
            </a:pPr>
            <a:endParaRPr lang="fr-FR" sz="2400" b="1" dirty="0"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370975" y="1484667"/>
            <a:ext cx="2593980" cy="7771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400" b="1" dirty="0" smtClean="0"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État des lieux</a:t>
            </a:r>
          </a:p>
          <a:p>
            <a:pPr algn="ctr">
              <a:spcAft>
                <a:spcPts val="300"/>
              </a:spcAft>
            </a:pPr>
            <a:r>
              <a:rPr lang="fr-FR" b="1" dirty="0" smtClean="0">
                <a:solidFill>
                  <a:schemeClr val="bg1">
                    <a:lumMod val="95000"/>
                  </a:schemeClr>
                </a:solidFill>
                <a:latin typeface="Gotham Medium" pitchFamily="2" charset="0"/>
                <a:cs typeface="Gotham Medium" pitchFamily="2" charset="0"/>
              </a:rPr>
              <a:t>34 avenue Jean Jaurès</a:t>
            </a:r>
            <a:endParaRPr lang="fr-FR" b="1" dirty="0">
              <a:solidFill>
                <a:schemeClr val="bg1">
                  <a:lumMod val="95000"/>
                </a:schemeClr>
              </a:solidFill>
              <a:latin typeface="Gotham Medium" pitchFamily="2" charset="0"/>
              <a:cs typeface="Gotham Medium" pitchFamily="2" charset="0"/>
            </a:endParaRP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277936"/>
              </p:ext>
            </p:extLst>
          </p:nvPr>
        </p:nvGraphicFramePr>
        <p:xfrm>
          <a:off x="7052237" y="1351237"/>
          <a:ext cx="3545178" cy="548640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475746">
                  <a:extLst>
                    <a:ext uri="{9D8B030D-6E8A-4147-A177-3AD203B41FA5}">
                      <a16:colId xmlns:a16="http://schemas.microsoft.com/office/drawing/2014/main" val="1089115294"/>
                    </a:ext>
                  </a:extLst>
                </a:gridCol>
                <a:gridCol w="2069432">
                  <a:extLst>
                    <a:ext uri="{9D8B030D-6E8A-4147-A177-3AD203B41FA5}">
                      <a16:colId xmlns:a16="http://schemas.microsoft.com/office/drawing/2014/main" val="11471922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1007943" rtl="0" eaLnBrk="1" latinLnBrk="0" hangingPunct="1"/>
                      <a:r>
                        <a:rPr lang="fr-FR" sz="1400" b="1" kern="1200" dirty="0" smtClean="0">
                          <a:solidFill>
                            <a:srgbClr val="578B20"/>
                          </a:solidFill>
                          <a:latin typeface="Gotham Bold"/>
                          <a:ea typeface="+mn-ea"/>
                          <a:cs typeface="+mn-cs"/>
                        </a:rPr>
                        <a:t>Type</a:t>
                      </a:r>
                      <a:endParaRPr lang="fr-FR" sz="1400" b="1" kern="1200" dirty="0">
                        <a:solidFill>
                          <a:srgbClr val="578B20"/>
                        </a:solidFill>
                        <a:latin typeface="Gotham Bold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07943" rtl="0" eaLnBrk="1" latinLnBrk="0" hangingPunct="1"/>
                      <a:r>
                        <a:rPr lang="fr-FR" sz="1400" b="0" kern="1200" dirty="0" smtClean="0">
                          <a:solidFill>
                            <a:schemeClr val="tx1"/>
                          </a:solidFill>
                          <a:latin typeface="Gotham Bold"/>
                          <a:ea typeface="+mn-ea"/>
                          <a:cs typeface="+mn-cs"/>
                        </a:rPr>
                        <a:t>Immeuble collectif composé d’un ancien bar</a:t>
                      </a:r>
                      <a:endParaRPr lang="fr-FR" sz="1400" b="0" kern="1200" dirty="0">
                        <a:solidFill>
                          <a:schemeClr val="tx1"/>
                        </a:solidFill>
                        <a:latin typeface="Gotham Bold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7350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578B20"/>
                          </a:solidFill>
                          <a:latin typeface="Gotham Bold"/>
                        </a:rPr>
                        <a:t>Date de construction</a:t>
                      </a:r>
                      <a:endParaRPr lang="fr-FR" sz="1400" b="1" dirty="0">
                        <a:solidFill>
                          <a:srgbClr val="578B20"/>
                        </a:solidFill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Gotham Bold"/>
                        </a:rPr>
                        <a:t>&lt; 1949</a:t>
                      </a:r>
                      <a:endParaRPr lang="fr-FR" sz="1400" b="0" dirty="0"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519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578B20"/>
                          </a:solidFill>
                          <a:latin typeface="Gotham Bold"/>
                        </a:rPr>
                        <a:t>Nombre d’étages</a:t>
                      </a:r>
                      <a:endParaRPr lang="fr-FR" sz="1400" b="1" dirty="0">
                        <a:solidFill>
                          <a:srgbClr val="578B20"/>
                        </a:solidFill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Gotham Bold"/>
                        </a:rPr>
                        <a:t>R+1+Combles</a:t>
                      </a:r>
                      <a:endParaRPr lang="fr-FR" sz="1400" b="0" dirty="0"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9312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578B20"/>
                          </a:solidFill>
                          <a:latin typeface="Gotham Bold"/>
                        </a:rPr>
                        <a:t>Nombre de logements</a:t>
                      </a:r>
                      <a:endParaRPr lang="fr-FR" sz="1400" b="1" dirty="0">
                        <a:solidFill>
                          <a:srgbClr val="578B20"/>
                        </a:solidFill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u="none" dirty="0" smtClean="0">
                          <a:latin typeface="Gotham Bold"/>
                        </a:rPr>
                        <a:t>1 logement</a:t>
                      </a:r>
                      <a:r>
                        <a:rPr lang="fr-FR" sz="1400" b="0" u="none" baseline="0" dirty="0" smtClean="0">
                          <a:latin typeface="Gotham Bold"/>
                        </a:rPr>
                        <a:t> situé au dernier étage</a:t>
                      </a:r>
                    </a:p>
                    <a:p>
                      <a:pPr algn="ctr"/>
                      <a:r>
                        <a:rPr lang="fr-FR" sz="1400" b="0" u="none" baseline="0" dirty="0" smtClean="0">
                          <a:latin typeface="Gotham Bold"/>
                        </a:rPr>
                        <a:t>87 m²</a:t>
                      </a:r>
                      <a:endParaRPr lang="fr-FR" sz="1400" b="0" u="none" dirty="0" smtClean="0">
                        <a:latin typeface="Gotham Bold"/>
                      </a:endParaRPr>
                    </a:p>
                    <a:p>
                      <a:pPr algn="l"/>
                      <a:endParaRPr lang="fr-FR" sz="400" b="0" u="sng" dirty="0" smtClean="0"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41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578B20"/>
                          </a:solidFill>
                          <a:latin typeface="Gotham Bold"/>
                        </a:rPr>
                        <a:t>Local d’activité</a:t>
                      </a:r>
                      <a:endParaRPr lang="fr-FR" sz="1400" b="1" dirty="0">
                        <a:solidFill>
                          <a:srgbClr val="578B20"/>
                        </a:solidFill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u="sng" dirty="0" smtClean="0">
                          <a:latin typeface="Gotham Bold"/>
                        </a:rPr>
                        <a:t>RDC et R+1</a:t>
                      </a:r>
                      <a:r>
                        <a:rPr lang="fr-FR" sz="1400" dirty="0" smtClean="0">
                          <a:latin typeface="Gotham Bold"/>
                        </a:rPr>
                        <a:t> : </a:t>
                      </a:r>
                    </a:p>
                    <a:p>
                      <a:pPr algn="ctr"/>
                      <a:r>
                        <a:rPr lang="fr-FR" sz="1400" dirty="0" smtClean="0">
                          <a:latin typeface="Gotham Bold"/>
                        </a:rPr>
                        <a:t>Ancien Bar </a:t>
                      </a:r>
                    </a:p>
                    <a:p>
                      <a:pPr algn="ctr"/>
                      <a:r>
                        <a:rPr lang="fr-FR" sz="1400" dirty="0" smtClean="0">
                          <a:latin typeface="Gotham Bold"/>
                        </a:rPr>
                        <a:t>de 171 m²</a:t>
                      </a:r>
                      <a:endParaRPr lang="fr-FR" sz="1400" baseline="0" dirty="0" smtClean="0">
                        <a:latin typeface="Gotham Bold"/>
                      </a:endParaRPr>
                    </a:p>
                  </a:txBody>
                  <a:tcPr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68861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578B20"/>
                          </a:solidFill>
                          <a:latin typeface="Gotham Bold"/>
                        </a:rPr>
                        <a:t>Stationnement</a:t>
                      </a:r>
                      <a:endParaRPr lang="fr-FR" sz="1400" b="1" dirty="0">
                        <a:solidFill>
                          <a:srgbClr val="578B20"/>
                        </a:solidFill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Gotham Bold"/>
                        </a:rPr>
                        <a:t>Non</a:t>
                      </a:r>
                      <a:endParaRPr lang="fr-FR" sz="1400" b="0" dirty="0"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129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578B20"/>
                          </a:solidFill>
                          <a:latin typeface="Gotham Bold"/>
                        </a:rPr>
                        <a:t>Annexes</a:t>
                      </a:r>
                      <a:endParaRPr lang="fr-FR" sz="1400" b="1" dirty="0">
                        <a:solidFill>
                          <a:srgbClr val="578B20"/>
                        </a:solidFill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Gotham Bold"/>
                        </a:rPr>
                        <a:t>Caves</a:t>
                      </a:r>
                    </a:p>
                    <a:p>
                      <a:pPr algn="ctr"/>
                      <a:r>
                        <a:rPr lang="fr-FR" sz="1400" dirty="0" smtClean="0">
                          <a:latin typeface="Gotham Bold"/>
                        </a:rPr>
                        <a:t>2 locaux situés dans la cour arrière</a:t>
                      </a:r>
                      <a:endParaRPr lang="fr-FR" sz="1400" b="0" dirty="0"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1614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578B20"/>
                          </a:solidFill>
                          <a:latin typeface="Gotham Bold"/>
                        </a:rPr>
                        <a:t>Espaces extérieurs</a:t>
                      </a:r>
                      <a:endParaRPr lang="fr-FR" sz="1400" b="1" dirty="0">
                        <a:solidFill>
                          <a:srgbClr val="578B20"/>
                        </a:solidFill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 smtClean="0">
                          <a:latin typeface="Gotham Bold"/>
                        </a:rPr>
                        <a:t>Espace</a:t>
                      </a:r>
                      <a:r>
                        <a:rPr lang="fr-FR" sz="1400" b="0" baseline="0" dirty="0" smtClean="0">
                          <a:latin typeface="Gotham Bold"/>
                        </a:rPr>
                        <a:t> vert d’une surface approximative de 335 m²</a:t>
                      </a:r>
                      <a:endParaRPr lang="fr-FR" sz="1400" b="0" dirty="0"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18175"/>
                  </a:ext>
                </a:extLst>
              </a:tr>
            </a:tbl>
          </a:graphicData>
        </a:graphic>
      </p:graphicFrame>
      <p:sp>
        <p:nvSpPr>
          <p:cNvPr id="10" name="ZoneTexte 9"/>
          <p:cNvSpPr txBox="1"/>
          <p:nvPr/>
        </p:nvSpPr>
        <p:spPr>
          <a:xfrm>
            <a:off x="7052237" y="6488255"/>
            <a:ext cx="35274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solidFill>
                  <a:srgbClr val="578B20"/>
                </a:solidFill>
                <a:latin typeface="Gotham Bold"/>
              </a:rPr>
              <a:t>Photos jointes en annexe.</a:t>
            </a:r>
            <a:endParaRPr lang="fr-FR" sz="1200" dirty="0">
              <a:solidFill>
                <a:srgbClr val="578B20"/>
              </a:solidFill>
              <a:latin typeface="Gotham Bold"/>
            </a:endParaRPr>
          </a:p>
        </p:txBody>
      </p:sp>
      <p:pic>
        <p:nvPicPr>
          <p:cNvPr id="16" name="Picture 2" descr="Fichier:Logo Belfort.sv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ZoneTexte 16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58766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5421711" y="0"/>
            <a:ext cx="5104868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2" y="0"/>
            <a:ext cx="5134826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13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40066"/>
            <a:ext cx="51909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Diagnostic technique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5511800" y="1565910"/>
            <a:ext cx="4919133" cy="492833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421710" y="1141853"/>
            <a:ext cx="50952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Situation sociale et économique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251288" y="1570675"/>
            <a:ext cx="4919133" cy="49486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5694120" y="1594024"/>
            <a:ext cx="458566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fr-FR" sz="1400" b="1" dirty="0" smtClean="0">
                <a:latin typeface="Gotham Bold"/>
              </a:rPr>
              <a:t>Situation du maitre d’ouvrage</a:t>
            </a:r>
          </a:p>
          <a:p>
            <a:pPr algn="just">
              <a:spcAft>
                <a:spcPts val="600"/>
              </a:spcAft>
            </a:pPr>
            <a:r>
              <a:rPr lang="fr-FR" sz="1400" dirty="0" smtClean="0">
                <a:latin typeface="Gotham Bold"/>
              </a:rPr>
              <a:t>La Ville de Belfort est propriétaire de l’ensemble du bâtiment et de la parcelle associée.</a:t>
            </a:r>
          </a:p>
          <a:p>
            <a:pPr algn="just">
              <a:spcAft>
                <a:spcPts val="600"/>
              </a:spcAft>
            </a:pPr>
            <a:endParaRPr lang="fr-FR" sz="200" dirty="0">
              <a:latin typeface="Gotham Bold"/>
            </a:endParaRPr>
          </a:p>
          <a:p>
            <a:pPr algn="just">
              <a:spcAft>
                <a:spcPts val="600"/>
              </a:spcAft>
            </a:pPr>
            <a:r>
              <a:rPr lang="fr-FR" sz="1400" b="1" dirty="0" smtClean="0">
                <a:latin typeface="Gotham Bold"/>
              </a:rPr>
              <a:t>Données sociales d’occupation</a:t>
            </a:r>
          </a:p>
          <a:p>
            <a:pPr algn="just">
              <a:spcAft>
                <a:spcPts val="600"/>
              </a:spcAft>
            </a:pPr>
            <a:r>
              <a:rPr lang="fr-FR" sz="1400" dirty="0" smtClean="0">
                <a:latin typeface="Gotham Bold"/>
              </a:rPr>
              <a:t>Le bâtiment est actuellement entièrement vide.</a:t>
            </a:r>
          </a:p>
          <a:p>
            <a:pPr algn="just">
              <a:spcAft>
                <a:spcPts val="600"/>
              </a:spcAft>
            </a:pPr>
            <a:endParaRPr lang="fr-FR" sz="200" dirty="0">
              <a:latin typeface="Gotham Bold"/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427497" y="1625923"/>
            <a:ext cx="4742924" cy="4316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300"/>
              </a:spcAft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200" b="1" dirty="0" smtClean="0">
                <a:latin typeface="Gotham Bold"/>
              </a:rPr>
              <a:t>Plans disponibles : </a:t>
            </a:r>
            <a:r>
              <a:rPr lang="fr-FR" sz="1200" dirty="0" smtClean="0">
                <a:latin typeface="Gotham Bold"/>
              </a:rPr>
              <a:t>L’ensemble des niveaux ont été relevés par un géomètre et un plan de bornage a été réalisé. Les documents sont disponibles en annexe.</a:t>
            </a:r>
            <a:endParaRPr lang="fr-FR" sz="1200" b="1" dirty="0" smtClean="0">
              <a:latin typeface="Gotham Bold"/>
            </a:endParaRPr>
          </a:p>
          <a:p>
            <a:pPr marL="285750" indent="-285750">
              <a:spcAft>
                <a:spcPts val="300"/>
              </a:spcAft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200" b="1" dirty="0" smtClean="0">
                <a:latin typeface="Gotham Bold"/>
              </a:rPr>
              <a:t>Etat général du bâtiment : </a:t>
            </a:r>
            <a:r>
              <a:rPr lang="fr-FR" sz="1200" dirty="0" smtClean="0">
                <a:latin typeface="Gotham Bold"/>
              </a:rPr>
              <a:t>Moyen </a:t>
            </a:r>
            <a:r>
              <a:rPr lang="fr-FR" sz="1200" dirty="0">
                <a:latin typeface="Gotham Bold"/>
              </a:rPr>
              <a:t>é</a:t>
            </a:r>
            <a:r>
              <a:rPr lang="fr-FR" sz="1200" dirty="0" smtClean="0">
                <a:latin typeface="Gotham Bold"/>
              </a:rPr>
              <a:t>tat</a:t>
            </a:r>
          </a:p>
          <a:p>
            <a:pPr marL="285750" indent="-285750">
              <a:spcAft>
                <a:spcPts val="300"/>
              </a:spcAft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200" b="1" dirty="0" smtClean="0">
                <a:latin typeface="Gotham Bold"/>
              </a:rPr>
              <a:t>Performance énergétique : </a:t>
            </a:r>
            <a:r>
              <a:rPr lang="fr-FR" sz="1200" dirty="0" smtClean="0">
                <a:latin typeface="Gotham Bold"/>
              </a:rPr>
              <a:t>DPE VIERGE</a:t>
            </a:r>
            <a:endParaRPr lang="fr-FR" sz="1200" b="1" dirty="0" smtClean="0">
              <a:solidFill>
                <a:srgbClr val="F38D00"/>
              </a:solidFill>
              <a:latin typeface="Gotham Bold"/>
            </a:endParaRPr>
          </a:p>
          <a:p>
            <a:pPr marL="742950" lvl="1" indent="-285750">
              <a:spcAft>
                <a:spcPts val="300"/>
              </a:spcAft>
              <a:buClr>
                <a:srgbClr val="578B20"/>
              </a:buClr>
              <a:buFont typeface="Courier New" panose="02070309020205020404" pitchFamily="49" charset="0"/>
              <a:buChar char="o"/>
            </a:pPr>
            <a:r>
              <a:rPr lang="fr-FR" sz="1100" dirty="0" smtClean="0">
                <a:latin typeface="Gotham Bold"/>
              </a:rPr>
              <a:t>Production de chauffage : chaudière individuelle gaz et convecteurs électriques</a:t>
            </a:r>
          </a:p>
          <a:p>
            <a:pPr marL="742950" lvl="1" indent="-285750">
              <a:spcAft>
                <a:spcPts val="300"/>
              </a:spcAft>
              <a:buClr>
                <a:srgbClr val="578B20"/>
              </a:buClr>
              <a:buFont typeface="Courier New" panose="02070309020205020404" pitchFamily="49" charset="0"/>
              <a:buChar char="o"/>
            </a:pPr>
            <a:r>
              <a:rPr lang="fr-FR" sz="1100" dirty="0" smtClean="0">
                <a:latin typeface="Gotham Bold"/>
              </a:rPr>
              <a:t>Production d’ECS </a:t>
            </a:r>
            <a:r>
              <a:rPr lang="fr-FR" sz="1100" dirty="0">
                <a:latin typeface="Gotham Bold"/>
              </a:rPr>
              <a:t>: chaudière individuelle gaz </a:t>
            </a:r>
            <a:endParaRPr lang="fr-FR" sz="1100" dirty="0" smtClean="0">
              <a:latin typeface="Gotham Bold"/>
            </a:endParaRPr>
          </a:p>
          <a:p>
            <a:pPr marL="742950" lvl="1" indent="-285750">
              <a:spcAft>
                <a:spcPts val="300"/>
              </a:spcAft>
              <a:buClr>
                <a:srgbClr val="578B20"/>
              </a:buClr>
              <a:buFont typeface="Courier New" panose="02070309020205020404" pitchFamily="49" charset="0"/>
              <a:buChar char="o"/>
            </a:pPr>
            <a:r>
              <a:rPr lang="fr-FR" sz="1100" dirty="0" smtClean="0">
                <a:latin typeface="Gotham Bold"/>
              </a:rPr>
              <a:t>Isolation : mur en pierre donnait sur l’extérieur</a:t>
            </a:r>
          </a:p>
          <a:p>
            <a:pPr marL="742950" lvl="1" indent="-285750">
              <a:spcAft>
                <a:spcPts val="300"/>
              </a:spcAft>
              <a:buClr>
                <a:srgbClr val="578B20"/>
              </a:buClr>
              <a:buFont typeface="Courier New" panose="02070309020205020404" pitchFamily="49" charset="0"/>
              <a:buChar char="o"/>
            </a:pPr>
            <a:r>
              <a:rPr lang="fr-FR" sz="1100" dirty="0" smtClean="0">
                <a:latin typeface="Gotham Bold"/>
              </a:rPr>
              <a:t>Menuiserie extérieure : PVC double vitrage, bois simple vitrage</a:t>
            </a:r>
          </a:p>
          <a:p>
            <a:pPr marL="742950" lvl="1" indent="-285750">
              <a:spcAft>
                <a:spcPts val="300"/>
              </a:spcAft>
              <a:buClr>
                <a:srgbClr val="578B20"/>
              </a:buClr>
              <a:buFont typeface="Courier New" panose="02070309020205020404" pitchFamily="49" charset="0"/>
              <a:buChar char="o"/>
            </a:pPr>
            <a:r>
              <a:rPr lang="fr-FR" sz="1100" dirty="0" smtClean="0">
                <a:latin typeface="Gotham Bold"/>
              </a:rPr>
              <a:t>Système de ventilation : Par ouverture des fenêtres</a:t>
            </a:r>
          </a:p>
          <a:p>
            <a:pPr marL="285750" indent="-285750">
              <a:spcAft>
                <a:spcPts val="300"/>
              </a:spcAft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200" b="1" dirty="0" smtClean="0">
                <a:latin typeface="Gotham Bold"/>
              </a:rPr>
              <a:t>Installation électrique </a:t>
            </a:r>
            <a:r>
              <a:rPr lang="fr-FR" sz="1200" dirty="0" smtClean="0">
                <a:latin typeface="Gotham Bold"/>
              </a:rPr>
              <a:t>: Nombreuses anomalies présentant des risques de contacts directs et du matériel vétuste</a:t>
            </a:r>
          </a:p>
          <a:p>
            <a:pPr marL="285750" indent="-285750">
              <a:spcAft>
                <a:spcPts val="300"/>
              </a:spcAft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200" b="1" dirty="0" smtClean="0">
                <a:latin typeface="Gotham Bold"/>
              </a:rPr>
              <a:t>Assainissement</a:t>
            </a:r>
            <a:r>
              <a:rPr lang="fr-FR" sz="1200" dirty="0" smtClean="0">
                <a:latin typeface="Gotham Bold"/>
              </a:rPr>
              <a:t> : Non conforme : prévoir la déconnexion des EP pour infiltration sur la parcelle</a:t>
            </a:r>
          </a:p>
          <a:p>
            <a:pPr marL="285750" indent="-285750">
              <a:spcAft>
                <a:spcPts val="300"/>
              </a:spcAft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200" b="1" dirty="0" smtClean="0">
                <a:latin typeface="Gotham Bold"/>
              </a:rPr>
              <a:t>Amiante</a:t>
            </a:r>
            <a:r>
              <a:rPr lang="fr-FR" sz="1200" dirty="0" smtClean="0">
                <a:latin typeface="Gotham Bold"/>
              </a:rPr>
              <a:t> : Présence d’un conduit extérieur amianté </a:t>
            </a:r>
            <a:r>
              <a:rPr lang="fr-FR" sz="1100" dirty="0" smtClean="0">
                <a:latin typeface="Gotham Bold"/>
              </a:rPr>
              <a:t>(</a:t>
            </a:r>
            <a:r>
              <a:rPr lang="fr-FR" sz="1100" dirty="0" err="1" smtClean="0">
                <a:latin typeface="Gotham Bold"/>
              </a:rPr>
              <a:t>diag</a:t>
            </a:r>
            <a:r>
              <a:rPr lang="fr-FR" sz="1100" dirty="0" smtClean="0">
                <a:latin typeface="Gotham Bold"/>
              </a:rPr>
              <a:t> amiante avant vente)</a:t>
            </a:r>
          </a:p>
          <a:p>
            <a:pPr marL="285750" indent="-285750">
              <a:spcAft>
                <a:spcPts val="300"/>
              </a:spcAft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200" b="1" dirty="0" smtClean="0">
                <a:latin typeface="Gotham Bold"/>
              </a:rPr>
              <a:t>Plomb</a:t>
            </a:r>
            <a:r>
              <a:rPr lang="fr-FR" sz="1200" dirty="0" smtClean="0">
                <a:latin typeface="Gotham Bold"/>
              </a:rPr>
              <a:t> : Faible présence sur porte et huisserie      </a:t>
            </a:r>
            <a:r>
              <a:rPr lang="fr-FR" sz="1100" dirty="0" smtClean="0">
                <a:latin typeface="Gotham Bold"/>
              </a:rPr>
              <a:t>(CREP avant vente)</a:t>
            </a:r>
          </a:p>
        </p:txBody>
      </p:sp>
      <p:pic>
        <p:nvPicPr>
          <p:cNvPr id="17" name="Picture 2" descr="Fichier:Logo Belfort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ZoneTexte 17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253895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5421711" y="0"/>
            <a:ext cx="5104868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2" y="0"/>
            <a:ext cx="5134826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14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73934"/>
            <a:ext cx="51909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Réseaux éclairage public</a:t>
            </a:r>
            <a:endParaRPr lang="fr-FR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5511800" y="1565909"/>
            <a:ext cx="4919133" cy="52578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251288" y="1570675"/>
            <a:ext cx="4919133" cy="5253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421709" y="1179643"/>
            <a:ext cx="51048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Réseaux Orange</a:t>
            </a:r>
            <a:endParaRPr lang="fr-FR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pic>
        <p:nvPicPr>
          <p:cNvPr id="26" name="Imag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191" y="1788055"/>
            <a:ext cx="4259434" cy="4825003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 rotWithShape="1">
          <a:blip r:embed="rId3"/>
          <a:srcRect l="12247"/>
          <a:stretch/>
        </p:blipFill>
        <p:spPr>
          <a:xfrm>
            <a:off x="5758678" y="1778934"/>
            <a:ext cx="4425375" cy="4834124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5790" y="4947436"/>
            <a:ext cx="1187834" cy="1665622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4242" y="4972547"/>
            <a:ext cx="889811" cy="1649268"/>
          </a:xfrm>
          <a:prstGeom prst="rect">
            <a:avLst/>
          </a:prstGeom>
        </p:spPr>
      </p:pic>
      <p:sp>
        <p:nvSpPr>
          <p:cNvPr id="35" name="Ellipse 34"/>
          <p:cNvSpPr/>
          <p:nvPr/>
        </p:nvSpPr>
        <p:spPr>
          <a:xfrm rot="20755852">
            <a:off x="2431685" y="4110303"/>
            <a:ext cx="914400" cy="4243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/>
          <p:cNvSpPr/>
          <p:nvPr/>
        </p:nvSpPr>
        <p:spPr>
          <a:xfrm rot="20755852">
            <a:off x="7628098" y="4154516"/>
            <a:ext cx="914400" cy="4243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Picture 2" descr="Fichier:Logo Belfort.sv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ZoneTexte 21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98858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5421711" y="0"/>
            <a:ext cx="5104868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2" y="0"/>
            <a:ext cx="5134826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15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73934"/>
            <a:ext cx="51909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Réseaux </a:t>
            </a:r>
            <a:r>
              <a:rPr lang="fr-FR" b="1" dirty="0" err="1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Enedis</a:t>
            </a:r>
            <a:endParaRPr lang="fr-FR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5511800" y="1565909"/>
            <a:ext cx="4919133" cy="52578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251288" y="1570675"/>
            <a:ext cx="4919133" cy="5253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421709" y="1179643"/>
            <a:ext cx="51048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Réseaux gaz</a:t>
            </a:r>
            <a:endParaRPr lang="fr-FR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pic>
        <p:nvPicPr>
          <p:cNvPr id="24" name="Imag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934" y="1968176"/>
            <a:ext cx="4638414" cy="4556416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 rotWithShape="1">
          <a:blip r:embed="rId3"/>
          <a:srcRect r="20489"/>
          <a:stretch/>
        </p:blipFill>
        <p:spPr>
          <a:xfrm>
            <a:off x="5682412" y="1968176"/>
            <a:ext cx="4562255" cy="4639499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0424" y="5719735"/>
            <a:ext cx="1409897" cy="895475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8873" y="5552906"/>
            <a:ext cx="1257475" cy="971686"/>
          </a:xfrm>
          <a:prstGeom prst="rect">
            <a:avLst/>
          </a:prstGeom>
        </p:spPr>
      </p:pic>
      <p:sp>
        <p:nvSpPr>
          <p:cNvPr id="32" name="Ellipse 31"/>
          <p:cNvSpPr/>
          <p:nvPr/>
        </p:nvSpPr>
        <p:spPr>
          <a:xfrm rot="20755852">
            <a:off x="2652337" y="4087706"/>
            <a:ext cx="914400" cy="4243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Ellipse 32"/>
          <p:cNvSpPr/>
          <p:nvPr/>
        </p:nvSpPr>
        <p:spPr>
          <a:xfrm rot="20755852">
            <a:off x="8289193" y="4264783"/>
            <a:ext cx="914400" cy="4243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4" name="Picture 2" descr="Fichier:Logo Belfort.sv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ZoneTexte 21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59318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5421711" y="0"/>
            <a:ext cx="5104868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2" y="0"/>
            <a:ext cx="5134826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16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73934"/>
            <a:ext cx="51909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Réseaux AEP</a:t>
            </a:r>
            <a:endParaRPr lang="fr-FR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5511800" y="1565909"/>
            <a:ext cx="4919133" cy="52578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251288" y="1570675"/>
            <a:ext cx="4919133" cy="5253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421709" y="1179643"/>
            <a:ext cx="51048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Réseaux Assainissement</a:t>
            </a:r>
            <a:endParaRPr lang="fr-FR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pic>
        <p:nvPicPr>
          <p:cNvPr id="22" name="Image 21"/>
          <p:cNvPicPr>
            <a:picLocks noChangeAspect="1"/>
          </p:cNvPicPr>
          <p:nvPr/>
        </p:nvPicPr>
        <p:blipFill rotWithShape="1">
          <a:blip r:embed="rId2"/>
          <a:srcRect l="10974" r="7642"/>
          <a:stretch/>
        </p:blipFill>
        <p:spPr>
          <a:xfrm>
            <a:off x="406399" y="1851111"/>
            <a:ext cx="4601633" cy="4820248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 rotWithShape="1">
          <a:blip r:embed="rId3"/>
          <a:srcRect l="12578" r="17445"/>
          <a:stretch/>
        </p:blipFill>
        <p:spPr>
          <a:xfrm>
            <a:off x="5751649" y="1851111"/>
            <a:ext cx="4470400" cy="4816603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6437" y="4221330"/>
            <a:ext cx="1021595" cy="2490138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5109" y="5143500"/>
            <a:ext cx="1196940" cy="1527858"/>
          </a:xfrm>
          <a:prstGeom prst="rect">
            <a:avLst/>
          </a:prstGeom>
        </p:spPr>
      </p:pic>
      <p:sp>
        <p:nvSpPr>
          <p:cNvPr id="2" name="Ellipse 1"/>
          <p:cNvSpPr/>
          <p:nvPr/>
        </p:nvSpPr>
        <p:spPr>
          <a:xfrm rot="20755852">
            <a:off x="2389982" y="3883729"/>
            <a:ext cx="914400" cy="4243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/>
          <p:cNvSpPr/>
          <p:nvPr/>
        </p:nvSpPr>
        <p:spPr>
          <a:xfrm rot="20755852">
            <a:off x="7635812" y="3866248"/>
            <a:ext cx="914400" cy="4243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2" name="Picture 2" descr="Fichier:Logo Belfort.sv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ZoneTexte 23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221072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-1" y="1"/>
            <a:ext cx="10691813" cy="7084194"/>
          </a:xfrm>
          <a:prstGeom prst="rect">
            <a:avLst/>
          </a:prstGeom>
          <a:solidFill>
            <a:srgbClr val="F9B002">
              <a:alpha val="32000"/>
            </a:srgbClr>
          </a:solidFill>
          <a:ln>
            <a:solidFill>
              <a:srgbClr val="F9B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98213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414717"/>
            <a:ext cx="10691812" cy="3847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CONTRAINTES TECHNIQUES</a:t>
            </a:r>
            <a:endParaRPr lang="fr-FR" sz="2800" b="1" dirty="0">
              <a:solidFill>
                <a:srgbClr val="4ABDC7"/>
              </a:solidFill>
              <a:latin typeface="Gotham Bold"/>
              <a:cs typeface="Gotham Bold" pitchFamily="2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17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143443" y="1136857"/>
            <a:ext cx="10402348" cy="582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3112376" y="1138801"/>
            <a:ext cx="4464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F9B002"/>
                </a:solidFill>
                <a:latin typeface="Gotham Bold"/>
              </a:rPr>
              <a:t>Contraintes urbaines (PLU)</a:t>
            </a:r>
            <a:endParaRPr lang="fr-FR" sz="2000" b="1" dirty="0">
              <a:solidFill>
                <a:srgbClr val="F9B002"/>
              </a:solidFill>
              <a:latin typeface="Gotham Bold"/>
            </a:endParaRPr>
          </a:p>
        </p:txBody>
      </p:sp>
      <p:sp>
        <p:nvSpPr>
          <p:cNvPr id="15" name="Espace réservé du contenu 3"/>
          <p:cNvSpPr>
            <a:spLocks noGrp="1"/>
          </p:cNvSpPr>
          <p:nvPr>
            <p:ph idx="1"/>
          </p:nvPr>
        </p:nvSpPr>
        <p:spPr>
          <a:xfrm>
            <a:off x="232342" y="1536549"/>
            <a:ext cx="10214905" cy="5169051"/>
          </a:xfrm>
        </p:spPr>
        <p:txBody>
          <a:bodyPr>
            <a:no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050" dirty="0" smtClean="0">
                <a:solidFill>
                  <a:srgbClr val="5D5B5D"/>
                </a:solidFill>
                <a:latin typeface="Gotham Bold"/>
              </a:rPr>
              <a:t>Les éléments qui figurent ci-dessous sont issus du PLU de Belfort et constituent une aide pour l’élaboration du projet. Cette liste n’est donc pas exhaustive.</a:t>
            </a:r>
            <a:endParaRPr lang="fr-FR" sz="1050" dirty="0">
              <a:solidFill>
                <a:srgbClr val="5D5B5D"/>
              </a:solidFill>
              <a:latin typeface="Gotham Bold"/>
            </a:endParaRP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8D2A7F"/>
              </a:buClr>
              <a:buNone/>
            </a:pPr>
            <a:endParaRPr lang="fr-FR" sz="1050" dirty="0" smtClean="0">
              <a:solidFill>
                <a:schemeClr val="tx1"/>
              </a:solidFill>
              <a:latin typeface="Gotham Bold"/>
            </a:endParaRP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8D2A7F"/>
              </a:buClr>
              <a:buNone/>
            </a:pPr>
            <a:r>
              <a:rPr lang="fr-FR" sz="1100" dirty="0">
                <a:latin typeface="Gotham Bold"/>
              </a:rPr>
              <a:t>Le projet, en </a:t>
            </a:r>
            <a:r>
              <a:rPr lang="fr-FR" sz="1100" b="1" dirty="0">
                <a:latin typeface="Gotham Bold"/>
              </a:rPr>
              <a:t>zone UA </a:t>
            </a:r>
            <a:r>
              <a:rPr lang="fr-FR" sz="1100" dirty="0">
                <a:latin typeface="Gotham Bold"/>
              </a:rPr>
              <a:t>est fait d’un habitat dominant avec présence d’activités nombreuses, mais moins dense et de forme diversifiées. Cette zone est destinée à héberger des fonctions de centralité diversifiées tournées vers l’ensemble du bassin de vie.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8D2A7F"/>
              </a:buClr>
              <a:buNone/>
            </a:pPr>
            <a:endParaRPr lang="fr-FR" sz="1050" dirty="0" smtClean="0">
              <a:solidFill>
                <a:schemeClr val="tx1"/>
              </a:solidFill>
              <a:latin typeface="Gotham Bold"/>
            </a:endParaRP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Instauration </a:t>
            </a:r>
            <a:r>
              <a:rPr lang="fr-FR" sz="1100" b="1" dirty="0">
                <a:solidFill>
                  <a:srgbClr val="F9B002"/>
                </a:solidFill>
                <a:latin typeface="Gotham Bold"/>
              </a:rPr>
              <a:t>d’un coefficient de biotope par surface (CBS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)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  <a:buNone/>
            </a:pPr>
            <a:r>
              <a:rPr lang="fr-FR" sz="1100" dirty="0">
                <a:latin typeface="Gotham Bold"/>
              </a:rPr>
              <a:t>Le calcul du coefficient affecté à une autorisation de bâtir ou d’aménager intègre une </a:t>
            </a:r>
            <a:r>
              <a:rPr lang="fr-FR" sz="1100" dirty="0" smtClean="0">
                <a:latin typeface="Gotham Bold"/>
              </a:rPr>
              <a:t>analyse </a:t>
            </a:r>
            <a:r>
              <a:rPr lang="fr-FR" sz="1100" dirty="0">
                <a:latin typeface="Gotham Bold"/>
              </a:rPr>
              <a:t>de la totalité des surfaces et de leur traitement en terme végétal. Ainsi les surfaces </a:t>
            </a:r>
            <a:r>
              <a:rPr lang="fr-FR" sz="1100" dirty="0" smtClean="0">
                <a:latin typeface="Gotham Bold"/>
              </a:rPr>
              <a:t>semi-perméables</a:t>
            </a:r>
            <a:r>
              <a:rPr lang="fr-FR" sz="1100" dirty="0">
                <a:latin typeface="Gotham Bold"/>
              </a:rPr>
              <a:t>, toitures végétalisées, espaces verts sur dalle… et les sols laissés en terre, sont associées </a:t>
            </a:r>
            <a:r>
              <a:rPr lang="fr-FR" sz="1100" dirty="0" smtClean="0">
                <a:latin typeface="Gotham Bold"/>
              </a:rPr>
              <a:t>pour </a:t>
            </a:r>
            <a:r>
              <a:rPr lang="fr-FR" sz="1100" dirty="0">
                <a:latin typeface="Gotham Bold"/>
              </a:rPr>
              <a:t>atteindre un objectif plus ambitieux que par la seule limitation des emprises bâties</a:t>
            </a:r>
            <a:r>
              <a:rPr lang="fr-FR" sz="1100" dirty="0" smtClean="0">
                <a:latin typeface="Gotham Bold"/>
              </a:rPr>
              <a:t>.</a:t>
            </a:r>
            <a:endParaRPr lang="fr-FR" sz="1100" dirty="0" smtClean="0">
              <a:solidFill>
                <a:srgbClr val="F9B002"/>
              </a:solidFill>
              <a:latin typeface="Gotham Bold"/>
            </a:endParaRP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Autres </a:t>
            </a:r>
            <a:r>
              <a:rPr lang="fr-FR" sz="1100" b="1" dirty="0">
                <a:solidFill>
                  <a:srgbClr val="F9B002"/>
                </a:solidFill>
                <a:latin typeface="Gotham Bold"/>
              </a:rPr>
              <a:t>règles particulières de traitement 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végétal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100" dirty="0">
                <a:latin typeface="Gotham Bold"/>
              </a:rPr>
              <a:t>Les aires de </a:t>
            </a:r>
            <a:r>
              <a:rPr lang="fr-FR" sz="1100" u="sng" dirty="0">
                <a:latin typeface="Gotham Bold"/>
              </a:rPr>
              <a:t>stationnement</a:t>
            </a:r>
            <a:r>
              <a:rPr lang="fr-FR" sz="1100" dirty="0">
                <a:latin typeface="Gotham Bold"/>
              </a:rPr>
              <a:t> découvertes doivent recevoir un aménagement paysager et être plantées à </a:t>
            </a:r>
            <a:r>
              <a:rPr lang="fr-FR" sz="1100" dirty="0" smtClean="0">
                <a:latin typeface="Gotham Bold"/>
              </a:rPr>
              <a:t>raison </a:t>
            </a:r>
            <a:r>
              <a:rPr lang="fr-FR" sz="1100" dirty="0">
                <a:latin typeface="Gotham Bold"/>
              </a:rPr>
              <a:t>d’un arbre à haute tige pour quatre </a:t>
            </a:r>
            <a:r>
              <a:rPr lang="fr-FR" sz="1100" dirty="0" smtClean="0">
                <a:latin typeface="Gotham Bold"/>
              </a:rPr>
              <a:t>places. 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100" dirty="0" smtClean="0">
                <a:latin typeface="Gotham Bold"/>
              </a:rPr>
              <a:t>Les </a:t>
            </a:r>
            <a:r>
              <a:rPr lang="fr-FR" sz="1100" dirty="0">
                <a:latin typeface="Gotham Bold"/>
              </a:rPr>
              <a:t>surfaces situées en avant des constructions laissant un espace avec l’alignement de voirie doivent </a:t>
            </a:r>
            <a:r>
              <a:rPr lang="fr-FR" sz="1100" dirty="0" smtClean="0">
                <a:latin typeface="Gotham Bold"/>
              </a:rPr>
              <a:t>être </a:t>
            </a:r>
            <a:r>
              <a:rPr lang="fr-FR" sz="1100" dirty="0">
                <a:latin typeface="Gotham Bold"/>
              </a:rPr>
              <a:t>végétalisées afin de contribuer à un paysage urbain adouci.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</a:pPr>
            <a:r>
              <a:rPr lang="fr-FR" sz="1100" dirty="0">
                <a:latin typeface="Gotham Bold"/>
              </a:rPr>
              <a:t>Des </a:t>
            </a:r>
            <a:r>
              <a:rPr lang="fr-FR" sz="1100" dirty="0" smtClean="0">
                <a:latin typeface="Gotham Bold"/>
              </a:rPr>
              <a:t>surfaces </a:t>
            </a:r>
            <a:r>
              <a:rPr lang="fr-FR" sz="1100" dirty="0">
                <a:latin typeface="Gotham Bold"/>
              </a:rPr>
              <a:t>diverses laissées non construites (talus, espaces libres non affectés) doivent revêtir un </a:t>
            </a:r>
            <a:r>
              <a:rPr lang="fr-FR" sz="1100" dirty="0" smtClean="0">
                <a:latin typeface="Gotham Bold"/>
              </a:rPr>
              <a:t>caractère végétal.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Accès véhicules aux parcelles</a:t>
            </a:r>
            <a:endParaRPr lang="fr-FR" sz="1100" b="1" dirty="0">
              <a:solidFill>
                <a:srgbClr val="F9B002"/>
              </a:solidFill>
              <a:latin typeface="Gotham Bold"/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  <a:buNone/>
            </a:pPr>
            <a:r>
              <a:rPr lang="fr-FR" sz="1100" dirty="0" smtClean="0">
                <a:latin typeface="Gotham Bold"/>
              </a:rPr>
              <a:t>En règle générale, toute </a:t>
            </a:r>
            <a:r>
              <a:rPr lang="fr-FR" sz="1100" dirty="0">
                <a:latin typeface="Gotham Bold"/>
              </a:rPr>
              <a:t>unité </a:t>
            </a:r>
            <a:r>
              <a:rPr lang="fr-FR" sz="1100" dirty="0" smtClean="0">
                <a:latin typeface="Gotham Bold"/>
              </a:rPr>
              <a:t>foncière, </a:t>
            </a:r>
            <a:r>
              <a:rPr lang="fr-FR" sz="1100" dirty="0">
                <a:latin typeface="Gotham Bold"/>
              </a:rPr>
              <a:t>c'est-à-dire parcelle ou ensemble de parcelles attenantes </a:t>
            </a:r>
            <a:r>
              <a:rPr lang="fr-FR" sz="1100" dirty="0" smtClean="0">
                <a:latin typeface="Gotham Bold"/>
              </a:rPr>
              <a:t>appartenant </a:t>
            </a:r>
            <a:r>
              <a:rPr lang="fr-FR" sz="1100" dirty="0">
                <a:latin typeface="Gotham Bold"/>
              </a:rPr>
              <a:t>à une même propriété, y compris celle supportant des garages individuels, en </a:t>
            </a:r>
            <a:r>
              <a:rPr lang="fr-FR" sz="1100" dirty="0" smtClean="0">
                <a:latin typeface="Gotham Bold"/>
              </a:rPr>
              <a:t>groupes </a:t>
            </a:r>
            <a:r>
              <a:rPr lang="fr-FR" sz="1100" dirty="0">
                <a:latin typeface="Gotham Bold"/>
              </a:rPr>
              <a:t>ou isolés ou des parkings privés, ne peut avoir plus d'un accès par </a:t>
            </a:r>
            <a:r>
              <a:rPr lang="fr-FR" sz="1100" dirty="0" smtClean="0">
                <a:latin typeface="Gotham Bold"/>
              </a:rPr>
              <a:t>voie </a:t>
            </a:r>
            <a:r>
              <a:rPr lang="fr-FR" sz="1100" dirty="0">
                <a:latin typeface="Gotham Bold"/>
              </a:rPr>
              <a:t>(publique </a:t>
            </a:r>
            <a:r>
              <a:rPr lang="fr-FR" sz="1100" dirty="0" smtClean="0">
                <a:latin typeface="Gotham Bold"/>
              </a:rPr>
              <a:t>ou </a:t>
            </a:r>
            <a:r>
              <a:rPr lang="fr-FR" sz="1100" dirty="0">
                <a:latin typeface="Gotham Bold"/>
              </a:rPr>
              <a:t>privée ouverte à la circulation </a:t>
            </a:r>
            <a:r>
              <a:rPr lang="fr-FR" sz="1100" dirty="0" smtClean="0">
                <a:latin typeface="Gotham Bold"/>
              </a:rPr>
              <a:t>publique) </a:t>
            </a:r>
            <a:r>
              <a:rPr lang="fr-FR" sz="1100" dirty="0">
                <a:latin typeface="Gotham Bold"/>
              </a:rPr>
              <a:t>qui la borde</a:t>
            </a:r>
            <a:r>
              <a:rPr lang="fr-FR" sz="1100" dirty="0" smtClean="0">
                <a:latin typeface="Gotham Bold"/>
              </a:rPr>
              <a:t>.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Réseau </a:t>
            </a:r>
            <a:r>
              <a:rPr lang="fr-FR" sz="1100" b="1" dirty="0">
                <a:solidFill>
                  <a:srgbClr val="F9B002"/>
                </a:solidFill>
                <a:latin typeface="Gotham Bold"/>
              </a:rPr>
              <a:t>d’assainissement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  <a:buNone/>
            </a:pPr>
            <a:r>
              <a:rPr lang="fr-FR" sz="1100" dirty="0">
                <a:latin typeface="Gotham Bold"/>
              </a:rPr>
              <a:t>Tout nouvel </a:t>
            </a:r>
            <a:r>
              <a:rPr lang="fr-FR" sz="1100" dirty="0" smtClean="0">
                <a:latin typeface="Gotham Bold"/>
              </a:rPr>
              <a:t>ouvrage, </a:t>
            </a:r>
            <a:r>
              <a:rPr lang="fr-FR" sz="1100" dirty="0">
                <a:latin typeface="Gotham Bold"/>
              </a:rPr>
              <a:t>nouvelle </a:t>
            </a:r>
            <a:r>
              <a:rPr lang="fr-FR" sz="1100" dirty="0" smtClean="0">
                <a:latin typeface="Gotham Bold"/>
              </a:rPr>
              <a:t>construction </a:t>
            </a:r>
            <a:r>
              <a:rPr lang="fr-FR" sz="1100" dirty="0">
                <a:latin typeface="Gotham Bold"/>
              </a:rPr>
              <a:t>ou nouvelle installation doit être raccordé par </a:t>
            </a:r>
            <a:r>
              <a:rPr lang="fr-FR" sz="1100" dirty="0" smtClean="0">
                <a:latin typeface="Gotham Bold"/>
              </a:rPr>
              <a:t>des </a:t>
            </a:r>
            <a:r>
              <a:rPr lang="fr-FR" sz="1100" dirty="0">
                <a:latin typeface="Gotham Bold"/>
              </a:rPr>
              <a:t>canalisations souterraines au réseau public d'assainissement. Dans tous les cas, l'évacuation des eaux usées dans les rigoles des </a:t>
            </a:r>
            <a:r>
              <a:rPr lang="fr-FR" sz="1100" dirty="0" smtClean="0">
                <a:latin typeface="Gotham Bold"/>
              </a:rPr>
              <a:t>voies </a:t>
            </a:r>
            <a:r>
              <a:rPr lang="fr-FR" sz="1100" dirty="0">
                <a:latin typeface="Gotham Bold"/>
              </a:rPr>
              <a:t>ou dans les </a:t>
            </a:r>
            <a:r>
              <a:rPr lang="fr-FR" sz="1100" dirty="0" smtClean="0">
                <a:latin typeface="Gotham Bold"/>
              </a:rPr>
              <a:t>réseaux </a:t>
            </a:r>
            <a:r>
              <a:rPr lang="fr-FR" sz="1100" dirty="0">
                <a:latin typeface="Gotham Bold"/>
              </a:rPr>
              <a:t>pluviaux (existants ou à créer) est interdite.</a:t>
            </a:r>
            <a:endParaRPr lang="fr-FR" sz="1100" dirty="0" smtClean="0">
              <a:latin typeface="Gotham Bold"/>
            </a:endParaRP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Règles applicable aux eaux pluviales</a:t>
            </a:r>
            <a:endParaRPr lang="fr-FR" sz="1100" b="1" dirty="0">
              <a:latin typeface="Gotham Bold"/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  <a:buNone/>
            </a:pPr>
            <a:r>
              <a:rPr lang="fr-FR" sz="1100" dirty="0">
                <a:latin typeface="Gotham Bold"/>
              </a:rPr>
              <a:t>Un système permettant la gestion des eaux pluviales sur la parcelle (tranchées filtrantes, </a:t>
            </a:r>
            <a:r>
              <a:rPr lang="fr-FR" sz="1100" dirty="0" smtClean="0">
                <a:latin typeface="Gotham Bold"/>
              </a:rPr>
              <a:t>puits </a:t>
            </a:r>
            <a:r>
              <a:rPr lang="fr-FR" sz="1100" dirty="0">
                <a:latin typeface="Gotham Bold"/>
              </a:rPr>
              <a:t>d’infiltration…) doit donc être prévu pour toute nouvelle </a:t>
            </a:r>
            <a:r>
              <a:rPr lang="fr-FR" sz="1100" dirty="0" smtClean="0">
                <a:latin typeface="Gotham Bold"/>
              </a:rPr>
              <a:t>construction, extension </a:t>
            </a:r>
            <a:r>
              <a:rPr lang="fr-FR" sz="1100" dirty="0">
                <a:latin typeface="Gotham Bold"/>
              </a:rPr>
              <a:t>ou </a:t>
            </a:r>
            <a:r>
              <a:rPr lang="fr-FR" sz="1100" dirty="0" smtClean="0">
                <a:latin typeface="Gotham Bold"/>
              </a:rPr>
              <a:t>aménagement </a:t>
            </a:r>
            <a:r>
              <a:rPr lang="fr-FR" sz="1100" dirty="0">
                <a:latin typeface="Gotham Bold"/>
              </a:rPr>
              <a:t>de </a:t>
            </a:r>
            <a:r>
              <a:rPr lang="fr-FR" sz="1100" dirty="0" smtClean="0">
                <a:latin typeface="Gotham Bold"/>
              </a:rPr>
              <a:t>terrain. </a:t>
            </a:r>
            <a:r>
              <a:rPr lang="fr-FR" sz="1100" dirty="0">
                <a:latin typeface="Gotham Bold"/>
              </a:rPr>
              <a:t>Le recours à un rejet vers le réseau d’eaux </a:t>
            </a:r>
            <a:r>
              <a:rPr lang="fr-FR" sz="1100" dirty="0" smtClean="0">
                <a:latin typeface="Gotham Bold"/>
              </a:rPr>
              <a:t>pluviales communautaire </a:t>
            </a:r>
            <a:r>
              <a:rPr lang="fr-FR" sz="1100" dirty="0">
                <a:latin typeface="Gotham Bold"/>
              </a:rPr>
              <a:t>n’est pas un droit mais une possibilité qui sera étudiée par le gestionnaire </a:t>
            </a:r>
            <a:r>
              <a:rPr lang="fr-FR" sz="1100" dirty="0" smtClean="0">
                <a:latin typeface="Gotham Bold"/>
              </a:rPr>
              <a:t>du </a:t>
            </a:r>
            <a:r>
              <a:rPr lang="fr-FR" sz="1100" dirty="0">
                <a:latin typeface="Gotham Bold"/>
              </a:rPr>
              <a:t>réseau au cas par cas et comme ultime </a:t>
            </a:r>
            <a:r>
              <a:rPr lang="fr-FR" sz="1100" dirty="0" smtClean="0">
                <a:latin typeface="Gotham Bold"/>
              </a:rPr>
              <a:t>recours.</a:t>
            </a:r>
            <a:endParaRPr lang="fr-FR" sz="1100" dirty="0">
              <a:latin typeface="Gotham Bold"/>
            </a:endParaRPr>
          </a:p>
        </p:txBody>
      </p:sp>
      <p:pic>
        <p:nvPicPr>
          <p:cNvPr id="12" name="Picture 2" descr="Fichier:Logo Belfort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Contraintes de réalisation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407296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-1" y="1"/>
            <a:ext cx="10691813" cy="7084194"/>
          </a:xfrm>
          <a:prstGeom prst="rect">
            <a:avLst/>
          </a:prstGeom>
          <a:solidFill>
            <a:srgbClr val="F9B002">
              <a:alpha val="32000"/>
            </a:srgbClr>
          </a:solidFill>
          <a:ln>
            <a:solidFill>
              <a:srgbClr val="F9B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98213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18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143443" y="1136857"/>
            <a:ext cx="10402348" cy="582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Espace réservé du contenu 3"/>
          <p:cNvSpPr>
            <a:spLocks noGrp="1"/>
          </p:cNvSpPr>
          <p:nvPr>
            <p:ph idx="1"/>
          </p:nvPr>
        </p:nvSpPr>
        <p:spPr>
          <a:xfrm>
            <a:off x="232342" y="1587349"/>
            <a:ext cx="10214905" cy="528758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Saillies sur les voies publiques ou privées ouvertes à la circulation publique ou sur alignement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  <a:buNone/>
            </a:pPr>
            <a:r>
              <a:rPr lang="fr-FR" sz="1100" dirty="0">
                <a:latin typeface="Gotham Bold"/>
              </a:rPr>
              <a:t>Les </a:t>
            </a:r>
            <a:r>
              <a:rPr lang="fr-FR" sz="1100" dirty="0" smtClean="0">
                <a:latin typeface="Gotham Bold"/>
              </a:rPr>
              <a:t>saillies </a:t>
            </a:r>
            <a:r>
              <a:rPr lang="fr-FR" sz="1100" dirty="0">
                <a:latin typeface="Gotham Bold"/>
              </a:rPr>
              <a:t>sur les </a:t>
            </a:r>
            <a:r>
              <a:rPr lang="fr-FR" sz="1100" dirty="0" smtClean="0">
                <a:latin typeface="Gotham Bold"/>
              </a:rPr>
              <a:t>voies </a:t>
            </a:r>
            <a:r>
              <a:rPr lang="fr-FR" sz="1100" dirty="0">
                <a:latin typeface="Gotham Bold"/>
              </a:rPr>
              <a:t>publiques ou privées ouvertes à la circulation </a:t>
            </a:r>
            <a:r>
              <a:rPr lang="fr-FR" sz="1100" dirty="0" smtClean="0">
                <a:latin typeface="Gotham Bold"/>
              </a:rPr>
              <a:t>publique </a:t>
            </a:r>
            <a:r>
              <a:rPr lang="fr-FR" sz="1100" dirty="0">
                <a:latin typeface="Gotham Bold"/>
              </a:rPr>
              <a:t>ou sur </a:t>
            </a:r>
            <a:r>
              <a:rPr lang="fr-FR" sz="1100" dirty="0" smtClean="0">
                <a:latin typeface="Gotham Bold"/>
              </a:rPr>
              <a:t>l’alignement </a:t>
            </a:r>
            <a:r>
              <a:rPr lang="fr-FR" sz="1100" dirty="0">
                <a:latin typeface="Gotham Bold"/>
              </a:rPr>
              <a:t>sont interdites sauf dans les cas suivants </a:t>
            </a:r>
            <a:r>
              <a:rPr lang="fr-FR" sz="1100" dirty="0" smtClean="0">
                <a:latin typeface="Gotham Bold"/>
              </a:rPr>
              <a:t>: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100" dirty="0">
                <a:latin typeface="Gotham Bold"/>
              </a:rPr>
              <a:t>Les </a:t>
            </a:r>
            <a:r>
              <a:rPr lang="fr-FR" sz="1100" dirty="0" smtClean="0">
                <a:latin typeface="Gotham Bold"/>
              </a:rPr>
              <a:t>balcons </a:t>
            </a:r>
            <a:r>
              <a:rPr lang="fr-FR" sz="1100" dirty="0">
                <a:latin typeface="Gotham Bold"/>
              </a:rPr>
              <a:t>et </a:t>
            </a:r>
            <a:r>
              <a:rPr lang="fr-FR" sz="1100" dirty="0" smtClean="0">
                <a:latin typeface="Gotham Bold"/>
              </a:rPr>
              <a:t>oriels </a:t>
            </a:r>
            <a:endParaRPr lang="fr-FR" sz="1100" dirty="0">
              <a:latin typeface="Gotham Bold"/>
            </a:endParaRPr>
          </a:p>
          <a:p>
            <a:pPr marL="503971" lvl="1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900" u="sng" dirty="0" smtClean="0">
                <a:latin typeface="Gotham Bold"/>
              </a:rPr>
              <a:t>En saillie sur les voies publiques ou privées ouvertes à la circulation publique</a:t>
            </a:r>
          </a:p>
          <a:p>
            <a:pPr lvl="1" algn="just">
              <a:spcBef>
                <a:spcPts val="0"/>
              </a:spcBef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 smtClean="0">
                <a:latin typeface="Gotham Bold"/>
              </a:rPr>
              <a:t>avoir </a:t>
            </a:r>
            <a:r>
              <a:rPr lang="fr-FR" sz="800" dirty="0">
                <a:latin typeface="Gotham Bold"/>
              </a:rPr>
              <a:t>une profondeur ne dépassant pas les 2/3 de la largeur des trottoirs et </a:t>
            </a:r>
            <a:r>
              <a:rPr lang="fr-FR" sz="800" dirty="0" smtClean="0">
                <a:latin typeface="Gotham Bold"/>
              </a:rPr>
              <a:t>au maximum </a:t>
            </a:r>
            <a:r>
              <a:rPr lang="fr-FR" sz="800" dirty="0">
                <a:latin typeface="Gotham Bold"/>
              </a:rPr>
              <a:t>1,50 </a:t>
            </a:r>
            <a:r>
              <a:rPr lang="fr-FR" sz="800" dirty="0" smtClean="0">
                <a:latin typeface="Gotham Bold"/>
              </a:rPr>
              <a:t>m ;</a:t>
            </a:r>
            <a:endParaRPr lang="fr-FR" sz="800" dirty="0">
              <a:latin typeface="Gotham Bold"/>
            </a:endParaRPr>
          </a:p>
          <a:p>
            <a:pPr lvl="1" algn="just">
              <a:spcBef>
                <a:spcPts val="0"/>
              </a:spcBef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 smtClean="0">
                <a:latin typeface="Gotham Bold"/>
              </a:rPr>
              <a:t>laisser </a:t>
            </a:r>
            <a:r>
              <a:rPr lang="fr-FR" sz="800" dirty="0">
                <a:latin typeface="Gotham Bold"/>
              </a:rPr>
              <a:t>un espace libre d’au moins 0,80 m compté à partir du bord du </a:t>
            </a:r>
            <a:r>
              <a:rPr lang="fr-FR" sz="800" dirty="0" smtClean="0">
                <a:latin typeface="Gotham Bold"/>
              </a:rPr>
              <a:t>trottoir ;</a:t>
            </a:r>
            <a:endParaRPr lang="fr-FR" sz="800" dirty="0">
              <a:latin typeface="Gotham Bold"/>
            </a:endParaRPr>
          </a:p>
          <a:p>
            <a:pPr lvl="1" algn="just">
              <a:spcBef>
                <a:spcPts val="0"/>
              </a:spcBef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 smtClean="0">
                <a:latin typeface="Gotham Bold"/>
              </a:rPr>
              <a:t>être </a:t>
            </a:r>
            <a:r>
              <a:rPr lang="fr-FR" sz="800" dirty="0">
                <a:latin typeface="Gotham Bold"/>
              </a:rPr>
              <a:t>situés à une hauteur minimum de 2,50 m par rapport au niveau du </a:t>
            </a:r>
            <a:r>
              <a:rPr lang="fr-FR" sz="800" dirty="0" smtClean="0">
                <a:latin typeface="Gotham Bold"/>
              </a:rPr>
              <a:t>trottoir.</a:t>
            </a:r>
            <a:endParaRPr lang="fr-FR" sz="800" dirty="0">
              <a:latin typeface="Gotham Bold"/>
            </a:endParaRPr>
          </a:p>
          <a:p>
            <a:pPr marL="503971" lvl="1" indent="0" algn="just">
              <a:spcBef>
                <a:spcPts val="60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900" u="sng" dirty="0">
                <a:latin typeface="Gotham Bold"/>
              </a:rPr>
              <a:t>En saillie sur </a:t>
            </a:r>
            <a:r>
              <a:rPr lang="fr-FR" sz="900" u="sng" dirty="0" smtClean="0">
                <a:latin typeface="Gotham Bold"/>
              </a:rPr>
              <a:t>l’alignement</a:t>
            </a:r>
            <a:endParaRPr lang="fr-FR" sz="900" u="sng" dirty="0">
              <a:latin typeface="Gotham Bold"/>
            </a:endParaRPr>
          </a:p>
          <a:p>
            <a:pPr lvl="1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>
                <a:latin typeface="Gotham Bold"/>
              </a:rPr>
              <a:t>Les </a:t>
            </a:r>
            <a:r>
              <a:rPr lang="fr-FR" sz="800" dirty="0" smtClean="0">
                <a:latin typeface="Gotham Bold"/>
              </a:rPr>
              <a:t>balcons </a:t>
            </a:r>
            <a:r>
              <a:rPr lang="fr-FR" sz="800" dirty="0">
                <a:latin typeface="Gotham Bold"/>
              </a:rPr>
              <a:t>et </a:t>
            </a:r>
            <a:r>
              <a:rPr lang="fr-FR" sz="800" dirty="0" smtClean="0">
                <a:latin typeface="Gotham Bold"/>
              </a:rPr>
              <a:t>oriels </a:t>
            </a:r>
            <a:r>
              <a:rPr lang="fr-FR" sz="800" dirty="0">
                <a:latin typeface="Gotham Bold"/>
              </a:rPr>
              <a:t>peuvent faire </a:t>
            </a:r>
            <a:r>
              <a:rPr lang="fr-FR" sz="800" dirty="0" smtClean="0">
                <a:latin typeface="Gotham Bold"/>
              </a:rPr>
              <a:t>saillie </a:t>
            </a:r>
            <a:r>
              <a:rPr lang="fr-FR" sz="800" dirty="0">
                <a:latin typeface="Gotham Bold"/>
              </a:rPr>
              <a:t>par rapport à </a:t>
            </a:r>
            <a:r>
              <a:rPr lang="fr-FR" sz="800" dirty="0" smtClean="0">
                <a:latin typeface="Gotham Bold"/>
              </a:rPr>
              <a:t>l’alignement </a:t>
            </a:r>
            <a:r>
              <a:rPr lang="fr-FR" sz="800" dirty="0">
                <a:latin typeface="Gotham Bold"/>
              </a:rPr>
              <a:t>à condition qu’ils soient </a:t>
            </a:r>
            <a:r>
              <a:rPr lang="fr-FR" sz="800" dirty="0" smtClean="0">
                <a:latin typeface="Gotham Bold"/>
              </a:rPr>
              <a:t>situés </a:t>
            </a:r>
            <a:r>
              <a:rPr lang="fr-FR" sz="800" dirty="0">
                <a:latin typeface="Gotham Bold"/>
              </a:rPr>
              <a:t>à une hauteur minimum de 2,50 m par rapport au niveau du terrain </a:t>
            </a:r>
            <a:r>
              <a:rPr lang="fr-FR" sz="800" dirty="0" smtClean="0">
                <a:latin typeface="Gotham Bold"/>
              </a:rPr>
              <a:t>fini.</a:t>
            </a:r>
            <a:endParaRPr lang="fr-FR" sz="800" dirty="0">
              <a:latin typeface="Gotham Bold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9B002"/>
              </a:buClr>
            </a:pPr>
            <a:r>
              <a:rPr lang="fr-FR" sz="1100" dirty="0" smtClean="0">
                <a:latin typeface="Gotham Bold"/>
              </a:rPr>
              <a:t>Les SAS d’entrée et escaliers sont autorisés en saillie sur alignement à condition d’être de dimension modeste et de ne pas dépasser 20% du linéaire de façade.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100" dirty="0" smtClean="0">
                <a:latin typeface="Gotham Bold"/>
              </a:rPr>
              <a:t>Les marquises et auvents</a:t>
            </a:r>
          </a:p>
          <a:p>
            <a:pPr marL="503971" lvl="1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900" u="sng" dirty="0" smtClean="0">
                <a:latin typeface="Gotham Bold"/>
              </a:rPr>
              <a:t>En saillie sur les voies publiques ou privées ouvertes à la circulation publique</a:t>
            </a:r>
          </a:p>
          <a:p>
            <a:pPr marL="503971" lvl="1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800" dirty="0" smtClean="0">
                <a:latin typeface="Gotham Bold"/>
              </a:rPr>
              <a:t>Les marquises </a:t>
            </a:r>
            <a:r>
              <a:rPr lang="fr-FR" sz="800" dirty="0">
                <a:latin typeface="Gotham Bold"/>
              </a:rPr>
              <a:t>et </a:t>
            </a:r>
            <a:r>
              <a:rPr lang="fr-FR" sz="800" dirty="0" smtClean="0">
                <a:latin typeface="Gotham Bold"/>
              </a:rPr>
              <a:t>auvents </a:t>
            </a:r>
            <a:r>
              <a:rPr lang="fr-FR" sz="800" dirty="0">
                <a:latin typeface="Gotham Bold"/>
              </a:rPr>
              <a:t>en </a:t>
            </a:r>
            <a:r>
              <a:rPr lang="fr-FR" sz="800" dirty="0" smtClean="0">
                <a:latin typeface="Gotham Bold"/>
              </a:rPr>
              <a:t>encorbellement </a:t>
            </a:r>
            <a:r>
              <a:rPr lang="fr-FR" sz="800" dirty="0">
                <a:latin typeface="Gotham Bold"/>
              </a:rPr>
              <a:t>ou suspendus (les édicules avec poteaux sont </a:t>
            </a:r>
            <a:r>
              <a:rPr lang="fr-FR" sz="800" dirty="0" smtClean="0">
                <a:latin typeface="Gotham Bold"/>
              </a:rPr>
              <a:t>interdits</a:t>
            </a:r>
            <a:r>
              <a:rPr lang="fr-FR" sz="800" dirty="0">
                <a:latin typeface="Gotham Bold"/>
              </a:rPr>
              <a:t>) sont autorisés en </a:t>
            </a:r>
            <a:r>
              <a:rPr lang="fr-FR" sz="800" dirty="0" smtClean="0">
                <a:latin typeface="Gotham Bold"/>
              </a:rPr>
              <a:t>saillie </a:t>
            </a:r>
            <a:r>
              <a:rPr lang="fr-FR" sz="800" dirty="0">
                <a:latin typeface="Gotham Bold"/>
              </a:rPr>
              <a:t>sur les </a:t>
            </a:r>
            <a:r>
              <a:rPr lang="fr-FR" sz="800" dirty="0" smtClean="0">
                <a:latin typeface="Gotham Bold"/>
              </a:rPr>
              <a:t>voies </a:t>
            </a:r>
            <a:r>
              <a:rPr lang="fr-FR" sz="800" dirty="0">
                <a:latin typeface="Gotham Bold"/>
              </a:rPr>
              <a:t>publiques ou privées ouvertes à la circulation </a:t>
            </a:r>
            <a:r>
              <a:rPr lang="fr-FR" sz="800" dirty="0" smtClean="0">
                <a:latin typeface="Gotham Bold"/>
              </a:rPr>
              <a:t>publique </a:t>
            </a:r>
            <a:r>
              <a:rPr lang="fr-FR" sz="800" dirty="0">
                <a:latin typeface="Gotham Bold"/>
              </a:rPr>
              <a:t>à condition de respecter l’ensemble des conditions suivantes :</a:t>
            </a:r>
          </a:p>
          <a:p>
            <a:pPr lvl="1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 smtClean="0">
                <a:latin typeface="Gotham Bold"/>
              </a:rPr>
              <a:t>ne </a:t>
            </a:r>
            <a:r>
              <a:rPr lang="fr-FR" sz="800" dirty="0">
                <a:latin typeface="Gotham Bold"/>
              </a:rPr>
              <a:t>pas faire </a:t>
            </a:r>
            <a:r>
              <a:rPr lang="fr-FR" sz="800" dirty="0" smtClean="0">
                <a:latin typeface="Gotham Bold"/>
              </a:rPr>
              <a:t>saillie </a:t>
            </a:r>
            <a:r>
              <a:rPr lang="fr-FR" sz="800" dirty="0">
                <a:latin typeface="Gotham Bold"/>
              </a:rPr>
              <a:t>de plus de 1,50 m par rapport à </a:t>
            </a:r>
            <a:r>
              <a:rPr lang="fr-FR" sz="800" dirty="0" smtClean="0">
                <a:latin typeface="Gotham Bold"/>
              </a:rPr>
              <a:t>l'alignement ;</a:t>
            </a:r>
            <a:endParaRPr lang="fr-FR" sz="800" dirty="0">
              <a:latin typeface="Gotham Bold"/>
            </a:endParaRPr>
          </a:p>
          <a:p>
            <a:pPr lvl="1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 smtClean="0">
                <a:latin typeface="Gotham Bold"/>
              </a:rPr>
              <a:t>être </a:t>
            </a:r>
            <a:r>
              <a:rPr lang="fr-FR" sz="800" dirty="0">
                <a:latin typeface="Gotham Bold"/>
              </a:rPr>
              <a:t>en </a:t>
            </a:r>
            <a:r>
              <a:rPr lang="fr-FR" sz="800" dirty="0" smtClean="0">
                <a:latin typeface="Gotham Bold"/>
              </a:rPr>
              <a:t>retrait </a:t>
            </a:r>
            <a:r>
              <a:rPr lang="fr-FR" sz="800" dirty="0">
                <a:latin typeface="Gotham Bold"/>
              </a:rPr>
              <a:t>de 0,80 m par rapport au bord du </a:t>
            </a:r>
            <a:r>
              <a:rPr lang="fr-FR" sz="800" dirty="0" smtClean="0">
                <a:latin typeface="Gotham Bold"/>
              </a:rPr>
              <a:t>trottoir ;</a:t>
            </a:r>
          </a:p>
          <a:p>
            <a:pPr lvl="1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 smtClean="0">
                <a:latin typeface="Gotham Bold"/>
              </a:rPr>
              <a:t>être </a:t>
            </a:r>
            <a:r>
              <a:rPr lang="fr-FR" sz="800" dirty="0">
                <a:latin typeface="Gotham Bold"/>
              </a:rPr>
              <a:t>situés à une hauteur minimum de 2,20 m par rapport au niveau du </a:t>
            </a:r>
            <a:r>
              <a:rPr lang="fr-FR" sz="800" dirty="0" smtClean="0">
                <a:latin typeface="Gotham Bold"/>
              </a:rPr>
              <a:t>trottoir ;</a:t>
            </a:r>
          </a:p>
          <a:p>
            <a:pPr lvl="1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 smtClean="0">
                <a:latin typeface="Gotham Bold"/>
              </a:rPr>
              <a:t>être </a:t>
            </a:r>
            <a:r>
              <a:rPr lang="fr-FR" sz="800" dirty="0">
                <a:latin typeface="Gotham Bold"/>
              </a:rPr>
              <a:t>adaptés au style architectural de la </a:t>
            </a:r>
            <a:r>
              <a:rPr lang="fr-FR" sz="800" dirty="0" smtClean="0">
                <a:latin typeface="Gotham Bold"/>
              </a:rPr>
              <a:t>construction </a:t>
            </a:r>
            <a:r>
              <a:rPr lang="fr-FR" sz="800" dirty="0">
                <a:latin typeface="Gotham Bold"/>
              </a:rPr>
              <a:t>sur laquelle ils sont posés.</a:t>
            </a:r>
          </a:p>
          <a:p>
            <a:pPr marL="503971" lvl="1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900" u="sng" dirty="0">
                <a:latin typeface="Gotham Bold"/>
              </a:rPr>
              <a:t>En </a:t>
            </a:r>
            <a:r>
              <a:rPr lang="fr-FR" sz="900" u="sng" dirty="0" smtClean="0">
                <a:latin typeface="Gotham Bold"/>
              </a:rPr>
              <a:t>saillie </a:t>
            </a:r>
            <a:r>
              <a:rPr lang="fr-FR" sz="900" u="sng" dirty="0">
                <a:latin typeface="Gotham Bold"/>
              </a:rPr>
              <a:t>sur </a:t>
            </a:r>
            <a:r>
              <a:rPr lang="fr-FR" sz="900" u="sng" dirty="0" smtClean="0">
                <a:latin typeface="Gotham Bold"/>
              </a:rPr>
              <a:t>l’alignement</a:t>
            </a:r>
            <a:endParaRPr lang="fr-FR" sz="900" u="sng" dirty="0">
              <a:latin typeface="Gotham Bold"/>
            </a:endParaRPr>
          </a:p>
          <a:p>
            <a:pPr marL="503971" lvl="1" indent="0"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  <a:buNone/>
            </a:pPr>
            <a:r>
              <a:rPr lang="fr-FR" sz="800" dirty="0">
                <a:latin typeface="Gotham Bold"/>
              </a:rPr>
              <a:t>En rez-de-chaussée, les </a:t>
            </a:r>
            <a:r>
              <a:rPr lang="fr-FR" sz="800" dirty="0" smtClean="0">
                <a:latin typeface="Gotham Bold"/>
              </a:rPr>
              <a:t>marquises, auvents, </a:t>
            </a:r>
            <a:r>
              <a:rPr lang="fr-FR" sz="800" dirty="0">
                <a:latin typeface="Gotham Bold"/>
              </a:rPr>
              <a:t>sas d’entrée et escaliers sont autorisés en </a:t>
            </a:r>
            <a:r>
              <a:rPr lang="fr-FR" sz="800" dirty="0" smtClean="0">
                <a:latin typeface="Gotham Bold"/>
              </a:rPr>
              <a:t>saillie sur l’alignement </a:t>
            </a:r>
            <a:r>
              <a:rPr lang="fr-FR" sz="800" dirty="0">
                <a:latin typeface="Gotham Bold"/>
              </a:rPr>
              <a:t>à conditions d’être de dimension modeste et de ne pas dépasser 20% du linéaire </a:t>
            </a:r>
            <a:r>
              <a:rPr lang="fr-FR" sz="800" dirty="0" smtClean="0">
                <a:latin typeface="Gotham Bold"/>
              </a:rPr>
              <a:t>de </a:t>
            </a:r>
            <a:r>
              <a:rPr lang="fr-FR" sz="800" dirty="0">
                <a:latin typeface="Gotham Bold"/>
              </a:rPr>
              <a:t>la </a:t>
            </a:r>
            <a:r>
              <a:rPr lang="fr-FR" sz="800" dirty="0" smtClean="0">
                <a:latin typeface="Gotham Bold"/>
              </a:rPr>
              <a:t>façade.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100" dirty="0" smtClean="0">
                <a:latin typeface="Gotham Bold"/>
              </a:rPr>
              <a:t>Les </a:t>
            </a:r>
            <a:r>
              <a:rPr lang="fr-FR" sz="1100" dirty="0">
                <a:latin typeface="Gotham Bold"/>
              </a:rPr>
              <a:t>débords de </a:t>
            </a:r>
            <a:r>
              <a:rPr lang="fr-FR" sz="1100" dirty="0" smtClean="0">
                <a:latin typeface="Gotham Bold"/>
              </a:rPr>
              <a:t>toiture </a:t>
            </a:r>
            <a:r>
              <a:rPr lang="fr-FR" sz="1100" dirty="0">
                <a:latin typeface="Gotham Bold"/>
              </a:rPr>
              <a:t>seront autorisés en saillie sur les </a:t>
            </a:r>
            <a:r>
              <a:rPr lang="fr-FR" sz="1100" dirty="0" smtClean="0">
                <a:latin typeface="Gotham Bold"/>
              </a:rPr>
              <a:t>voies </a:t>
            </a:r>
            <a:r>
              <a:rPr lang="fr-FR" sz="1100" dirty="0">
                <a:latin typeface="Gotham Bold"/>
              </a:rPr>
              <a:t>publiques ou privées ouvertes à la </a:t>
            </a:r>
            <a:r>
              <a:rPr lang="fr-FR" sz="1100" dirty="0" smtClean="0">
                <a:latin typeface="Gotham Bold"/>
              </a:rPr>
              <a:t>circulation publique </a:t>
            </a:r>
            <a:r>
              <a:rPr lang="fr-FR" sz="1100" dirty="0">
                <a:latin typeface="Gotham Bold"/>
              </a:rPr>
              <a:t>ou sur l’alignement dans la mesure où :</a:t>
            </a:r>
          </a:p>
          <a:p>
            <a:pPr lvl="1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 smtClean="0">
                <a:latin typeface="Gotham Bold"/>
              </a:rPr>
              <a:t>ils </a:t>
            </a:r>
            <a:r>
              <a:rPr lang="fr-FR" sz="800" dirty="0">
                <a:latin typeface="Gotham Bold"/>
              </a:rPr>
              <a:t>ne dépassent pas de plus d’1,00 m par rapport aux limites de ces voies ou de </a:t>
            </a:r>
            <a:r>
              <a:rPr lang="fr-FR" sz="800" dirty="0" smtClean="0">
                <a:latin typeface="Gotham Bold"/>
              </a:rPr>
              <a:t>l'alignement ; 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 smtClean="0">
                <a:latin typeface="Gotham Bold"/>
              </a:rPr>
              <a:t>sous </a:t>
            </a:r>
            <a:r>
              <a:rPr lang="fr-FR" sz="800" dirty="0">
                <a:latin typeface="Gotham Bold"/>
              </a:rPr>
              <a:t>réserve de laisser une hauteur libre de 2,50 m mini par rapport au niveau du </a:t>
            </a:r>
            <a:r>
              <a:rPr lang="fr-FR" sz="800" dirty="0" smtClean="0">
                <a:latin typeface="Gotham Bold"/>
              </a:rPr>
              <a:t>trottoir </a:t>
            </a:r>
            <a:r>
              <a:rPr lang="fr-FR" sz="800" dirty="0">
                <a:latin typeface="Gotham Bold"/>
              </a:rPr>
              <a:t>et une distance de 0,80 m mini par rapport au bord du trottoir.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Emplacement </a:t>
            </a:r>
            <a:r>
              <a:rPr lang="fr-FR" sz="1100" b="1" dirty="0">
                <a:solidFill>
                  <a:srgbClr val="F9B002"/>
                </a:solidFill>
                <a:latin typeface="Gotham Bold"/>
              </a:rPr>
              <a:t>poubelle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>
                <a:latin typeface="Gotham Bold"/>
              </a:rPr>
              <a:t>Les conteneurs ne devant pas séjourner sur les </a:t>
            </a:r>
            <a:r>
              <a:rPr lang="fr-FR" sz="1100" dirty="0" smtClean="0">
                <a:latin typeface="Gotham Bold"/>
              </a:rPr>
              <a:t>voies </a:t>
            </a:r>
            <a:r>
              <a:rPr lang="fr-FR" sz="1100" dirty="0">
                <a:latin typeface="Gotham Bold"/>
              </a:rPr>
              <a:t>publiques ou privées ouvertes à la </a:t>
            </a:r>
            <a:r>
              <a:rPr lang="fr-FR" sz="1100" dirty="0" smtClean="0">
                <a:latin typeface="Gotham Bold"/>
              </a:rPr>
              <a:t>circulation publique </a:t>
            </a:r>
            <a:r>
              <a:rPr lang="fr-FR" sz="1100" dirty="0">
                <a:latin typeface="Gotham Bold"/>
              </a:rPr>
              <a:t>dans la journée, ils doivent être obligatoirement remisés sur le domaine </a:t>
            </a:r>
            <a:r>
              <a:rPr lang="fr-FR" sz="1100" dirty="0" smtClean="0">
                <a:latin typeface="Gotham Bold"/>
              </a:rPr>
              <a:t>privé</a:t>
            </a:r>
            <a:r>
              <a:rPr lang="fr-FR" sz="1100" dirty="0">
                <a:latin typeface="Gotham Bold"/>
              </a:rPr>
              <a:t>. Un emplacement doit donc être </a:t>
            </a:r>
            <a:r>
              <a:rPr lang="fr-FR" sz="1100" dirty="0" smtClean="0">
                <a:latin typeface="Gotham Bold"/>
              </a:rPr>
              <a:t>idéalement prévu </a:t>
            </a:r>
            <a:r>
              <a:rPr lang="fr-FR" sz="1100" dirty="0">
                <a:latin typeface="Gotham Bold"/>
              </a:rPr>
              <a:t>à cet </a:t>
            </a:r>
            <a:r>
              <a:rPr lang="fr-FR" sz="1100" dirty="0" smtClean="0">
                <a:latin typeface="Gotham Bold"/>
              </a:rPr>
              <a:t>effet.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3112376" y="1138801"/>
            <a:ext cx="4464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F9B002"/>
                </a:solidFill>
                <a:latin typeface="Gotham Bold"/>
              </a:rPr>
              <a:t>Contraintes urbaines (PLU)</a:t>
            </a:r>
            <a:endParaRPr lang="fr-FR" sz="2000" b="1" dirty="0">
              <a:solidFill>
                <a:srgbClr val="F9B002"/>
              </a:solidFill>
              <a:latin typeface="Gotham Bold"/>
            </a:endParaRPr>
          </a:p>
        </p:txBody>
      </p:sp>
      <p:pic>
        <p:nvPicPr>
          <p:cNvPr id="14" name="Picture 2" descr="Fichier:Logo Belfort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Contraintes de réalisation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414717"/>
            <a:ext cx="10691812" cy="3847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CONTRAINTES TECHNIQUES</a:t>
            </a:r>
            <a:endParaRPr lang="fr-FR" sz="2800" b="1" dirty="0">
              <a:solidFill>
                <a:srgbClr val="4ABDC7"/>
              </a:solidFill>
              <a:latin typeface="Gotham Bold"/>
              <a:cs typeface="Gotham Bold" pitchFamily="2" charset="0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60927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-1" y="1"/>
            <a:ext cx="10691813" cy="7084194"/>
          </a:xfrm>
          <a:prstGeom prst="rect">
            <a:avLst/>
          </a:prstGeom>
          <a:solidFill>
            <a:srgbClr val="F9B002">
              <a:alpha val="32000"/>
            </a:srgbClr>
          </a:solidFill>
          <a:ln>
            <a:solidFill>
              <a:srgbClr val="F9B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98213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19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143443" y="1136857"/>
            <a:ext cx="10402348" cy="582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Espace réservé du contenu 3"/>
          <p:cNvSpPr>
            <a:spLocks noGrp="1"/>
          </p:cNvSpPr>
          <p:nvPr>
            <p:ph idx="1"/>
          </p:nvPr>
        </p:nvSpPr>
        <p:spPr>
          <a:xfrm>
            <a:off x="232342" y="1485745"/>
            <a:ext cx="10214905" cy="557938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Eléments qualitatifs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  <a:buNone/>
            </a:pPr>
            <a:r>
              <a:rPr lang="fr-FR" sz="1050" dirty="0">
                <a:latin typeface="Gotham Bold"/>
              </a:rPr>
              <a:t>Si la </a:t>
            </a:r>
            <a:r>
              <a:rPr lang="fr-FR" sz="1050" dirty="0" smtClean="0">
                <a:latin typeface="Gotham Bold"/>
              </a:rPr>
              <a:t>construction </a:t>
            </a:r>
            <a:r>
              <a:rPr lang="fr-FR" sz="1050" dirty="0">
                <a:latin typeface="Gotham Bold"/>
              </a:rPr>
              <a:t>ou </a:t>
            </a:r>
            <a:r>
              <a:rPr lang="fr-FR" sz="1050" dirty="0" smtClean="0">
                <a:latin typeface="Gotham Bold"/>
              </a:rPr>
              <a:t>l’ouvrage </a:t>
            </a:r>
            <a:r>
              <a:rPr lang="fr-FR" sz="1050" dirty="0">
                <a:latin typeface="Gotham Bold"/>
              </a:rPr>
              <a:t>comporte un élément historique ou décoratif ayant un intérêt </a:t>
            </a:r>
            <a:r>
              <a:rPr lang="fr-FR" sz="1050" dirty="0" smtClean="0">
                <a:latin typeface="Gotham Bold"/>
              </a:rPr>
              <a:t>particulier </a:t>
            </a:r>
            <a:r>
              <a:rPr lang="fr-FR" sz="1050" dirty="0">
                <a:latin typeface="Gotham Bold"/>
              </a:rPr>
              <a:t>(une porte ouvragée, une enseigne historique, une ferronnerie </a:t>
            </a:r>
            <a:r>
              <a:rPr lang="fr-FR" sz="1050" dirty="0" smtClean="0">
                <a:latin typeface="Gotham Bold"/>
              </a:rPr>
              <a:t>d’art</a:t>
            </a:r>
            <a:r>
              <a:rPr lang="fr-FR" sz="1050" dirty="0">
                <a:latin typeface="Gotham Bold"/>
              </a:rPr>
              <a:t>, une </a:t>
            </a:r>
            <a:r>
              <a:rPr lang="fr-FR" sz="1050" dirty="0" smtClean="0">
                <a:latin typeface="Gotham Bold"/>
              </a:rPr>
              <a:t>modénature </a:t>
            </a:r>
            <a:r>
              <a:rPr lang="fr-FR" sz="1050" dirty="0">
                <a:latin typeface="Gotham Bold"/>
              </a:rPr>
              <a:t>de facture exceptionnelle, une plaque </a:t>
            </a:r>
            <a:r>
              <a:rPr lang="fr-FR" sz="1050" dirty="0" smtClean="0">
                <a:latin typeface="Gotham Bold"/>
              </a:rPr>
              <a:t>commémorative), </a:t>
            </a:r>
            <a:r>
              <a:rPr lang="fr-FR" sz="1050" dirty="0">
                <a:latin typeface="Gotham Bold"/>
              </a:rPr>
              <a:t>celui-ci doit être </a:t>
            </a:r>
            <a:r>
              <a:rPr lang="fr-FR" sz="1050" dirty="0" smtClean="0">
                <a:latin typeface="Gotham Bold"/>
              </a:rPr>
              <a:t>préservé </a:t>
            </a:r>
            <a:r>
              <a:rPr lang="fr-FR" sz="1050" dirty="0">
                <a:latin typeface="Gotham Bold"/>
              </a:rPr>
              <a:t>et intégré au projet</a:t>
            </a:r>
            <a:r>
              <a:rPr lang="fr-FR" sz="1050" dirty="0" smtClean="0">
                <a:latin typeface="Gotham Bold"/>
              </a:rPr>
              <a:t>.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Volumes</a:t>
            </a:r>
            <a:endParaRPr lang="fr-FR" sz="1100" b="1" dirty="0">
              <a:solidFill>
                <a:srgbClr val="F9B002"/>
              </a:solidFill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Tout escalier extérieur doit s'intégrer à l'architecture et au volume de l'habitation pour ne </a:t>
            </a:r>
            <a:r>
              <a:rPr lang="fr-FR" sz="1050" dirty="0" smtClean="0">
                <a:latin typeface="Gotham Bold"/>
              </a:rPr>
              <a:t>pas </a:t>
            </a:r>
            <a:r>
              <a:rPr lang="fr-FR" sz="1050" dirty="0">
                <a:latin typeface="Gotham Bold"/>
              </a:rPr>
              <a:t>rompre l'harmonie de la </a:t>
            </a:r>
            <a:r>
              <a:rPr lang="fr-FR" sz="1050" dirty="0" smtClean="0">
                <a:latin typeface="Gotham Bold"/>
              </a:rPr>
              <a:t>façade</a:t>
            </a:r>
            <a:r>
              <a:rPr lang="fr-FR" sz="1050" dirty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</a:t>
            </a:r>
            <a:r>
              <a:rPr lang="fr-FR" sz="1050" dirty="0" smtClean="0">
                <a:latin typeface="Gotham Bold"/>
              </a:rPr>
              <a:t>extensions </a:t>
            </a:r>
            <a:r>
              <a:rPr lang="fr-FR" sz="1050" dirty="0">
                <a:latin typeface="Gotham Bold"/>
              </a:rPr>
              <a:t>doivent présenter un volume proportionnel à celui de la </a:t>
            </a:r>
            <a:r>
              <a:rPr lang="fr-FR" sz="1050" dirty="0" smtClean="0">
                <a:latin typeface="Gotham Bold"/>
              </a:rPr>
              <a:t>construction </a:t>
            </a:r>
            <a:r>
              <a:rPr lang="fr-FR" sz="1050" dirty="0">
                <a:latin typeface="Gotham Bold"/>
              </a:rPr>
              <a:t>sur </a:t>
            </a:r>
            <a:r>
              <a:rPr lang="fr-FR" sz="1050" dirty="0" smtClean="0">
                <a:latin typeface="Gotham Bold"/>
              </a:rPr>
              <a:t>laquelle </a:t>
            </a:r>
            <a:r>
              <a:rPr lang="fr-FR" sz="1050" dirty="0">
                <a:latin typeface="Gotham Bold"/>
              </a:rPr>
              <a:t>elles s’implantent afin de ne pas déséquilibrer visuellement l’ensemble. Elles doivent </a:t>
            </a:r>
            <a:r>
              <a:rPr lang="fr-FR" sz="1050" dirty="0" smtClean="0">
                <a:latin typeface="Gotham Bold"/>
              </a:rPr>
              <a:t>également </a:t>
            </a:r>
            <a:r>
              <a:rPr lang="fr-FR" sz="1050" dirty="0">
                <a:latin typeface="Gotham Bold"/>
              </a:rPr>
              <a:t>tenir compte de l’espace non-bâti résiduel ainsi </a:t>
            </a:r>
            <a:r>
              <a:rPr lang="fr-FR" sz="1050" dirty="0" smtClean="0">
                <a:latin typeface="Gotham Bold"/>
              </a:rPr>
              <a:t>créé.</a:t>
            </a:r>
            <a:endParaRPr lang="fr-FR" sz="1050" dirty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</a:t>
            </a:r>
            <a:r>
              <a:rPr lang="fr-FR" sz="1050" dirty="0" smtClean="0">
                <a:latin typeface="Gotham Bold"/>
              </a:rPr>
              <a:t>marquises, auvents, </a:t>
            </a:r>
            <a:r>
              <a:rPr lang="fr-FR" sz="1050" dirty="0">
                <a:latin typeface="Gotham Bold"/>
              </a:rPr>
              <a:t>sas d’entrée et </a:t>
            </a:r>
            <a:r>
              <a:rPr lang="fr-FR" sz="1050" dirty="0" smtClean="0">
                <a:latin typeface="Gotham Bold"/>
              </a:rPr>
              <a:t>vérandas </a:t>
            </a:r>
            <a:r>
              <a:rPr lang="fr-FR" sz="1050" dirty="0">
                <a:latin typeface="Gotham Bold"/>
              </a:rPr>
              <a:t>doivent être de proportions </a:t>
            </a:r>
            <a:r>
              <a:rPr lang="fr-FR" sz="1050" dirty="0" smtClean="0">
                <a:latin typeface="Gotham Bold"/>
              </a:rPr>
              <a:t>harmonieuses </a:t>
            </a:r>
            <a:r>
              <a:rPr lang="fr-FR" sz="1050" dirty="0">
                <a:latin typeface="Gotham Bold"/>
              </a:rPr>
              <a:t>et compatibles </a:t>
            </a:r>
            <a:r>
              <a:rPr lang="fr-FR" sz="1050" dirty="0" smtClean="0">
                <a:latin typeface="Gotham Bold"/>
              </a:rPr>
              <a:t>avec </a:t>
            </a:r>
            <a:r>
              <a:rPr lang="fr-FR" sz="1050" dirty="0">
                <a:latin typeface="Gotham Bold"/>
              </a:rPr>
              <a:t>le style de la </a:t>
            </a:r>
            <a:r>
              <a:rPr lang="fr-FR" sz="1050" dirty="0" smtClean="0">
                <a:latin typeface="Gotham Bold"/>
              </a:rPr>
              <a:t>construction principale</a:t>
            </a:r>
            <a:r>
              <a:rPr lang="fr-FR" sz="1050" dirty="0">
                <a:latin typeface="Gotham Bold"/>
              </a:rPr>
              <a:t>. </a:t>
            </a:r>
            <a:endParaRPr lang="fr-FR" sz="1050" dirty="0" smtClean="0">
              <a:latin typeface="Gotham Bold"/>
            </a:endParaRP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Percements</a:t>
            </a:r>
            <a:endParaRPr lang="fr-FR" sz="1100" b="1" dirty="0">
              <a:solidFill>
                <a:srgbClr val="F9B002"/>
              </a:solidFill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doubles fenêtres rapportées en extérieur sont interdites</a:t>
            </a:r>
            <a:r>
              <a:rPr lang="fr-FR" sz="105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</a:t>
            </a:r>
            <a:r>
              <a:rPr lang="fr-FR" sz="1050" u="sng" dirty="0">
                <a:latin typeface="Gotham Bold"/>
              </a:rPr>
              <a:t>caissons de </a:t>
            </a:r>
            <a:r>
              <a:rPr lang="fr-FR" sz="1050" u="sng" dirty="0" smtClean="0">
                <a:latin typeface="Gotham Bold"/>
              </a:rPr>
              <a:t>volets </a:t>
            </a:r>
            <a:r>
              <a:rPr lang="fr-FR" sz="1050" u="sng" dirty="0">
                <a:latin typeface="Gotham Bold"/>
              </a:rPr>
              <a:t>roulants ne doivent pas faire </a:t>
            </a:r>
            <a:r>
              <a:rPr lang="fr-FR" sz="1050" u="sng" dirty="0" smtClean="0">
                <a:latin typeface="Gotham Bold"/>
              </a:rPr>
              <a:t>saillie </a:t>
            </a:r>
            <a:r>
              <a:rPr lang="fr-FR" sz="1050" dirty="0">
                <a:latin typeface="Gotham Bold"/>
              </a:rPr>
              <a:t>par rapport au nu de </a:t>
            </a:r>
            <a:r>
              <a:rPr lang="fr-FR" sz="1050" dirty="0" smtClean="0">
                <a:latin typeface="Gotham Bold"/>
              </a:rPr>
              <a:t>l'encadrement</a:t>
            </a:r>
            <a:r>
              <a:rPr lang="fr-FR" sz="1050" dirty="0">
                <a:latin typeface="Gotham Bold"/>
              </a:rPr>
              <a:t>. Les caissons de </a:t>
            </a:r>
            <a:r>
              <a:rPr lang="fr-FR" sz="1050" dirty="0" smtClean="0">
                <a:latin typeface="Gotham Bold"/>
              </a:rPr>
              <a:t>volets </a:t>
            </a:r>
            <a:r>
              <a:rPr lang="fr-FR" sz="1050" dirty="0">
                <a:latin typeface="Gotham Bold"/>
              </a:rPr>
              <a:t>roulants apparents doivent avoir un aspect esthétique </a:t>
            </a:r>
            <a:r>
              <a:rPr lang="fr-FR" sz="1050" dirty="0" smtClean="0">
                <a:latin typeface="Gotham Bold"/>
              </a:rPr>
              <a:t>en </a:t>
            </a:r>
            <a:r>
              <a:rPr lang="fr-FR" sz="1050" dirty="0">
                <a:latin typeface="Gotham Bold"/>
              </a:rPr>
              <a:t>adéquation avec le style architectural de la </a:t>
            </a:r>
            <a:r>
              <a:rPr lang="fr-FR" sz="1050" dirty="0" smtClean="0">
                <a:latin typeface="Gotham Bold"/>
              </a:rPr>
              <a:t>construction. </a:t>
            </a:r>
            <a:r>
              <a:rPr lang="fr-FR" sz="1050" dirty="0">
                <a:latin typeface="Gotham Bold"/>
              </a:rPr>
              <a:t>À défaut, des </a:t>
            </a:r>
            <a:r>
              <a:rPr lang="fr-FR" sz="1050" dirty="0" smtClean="0">
                <a:latin typeface="Gotham Bold"/>
              </a:rPr>
              <a:t>lambrequins peuvent </a:t>
            </a:r>
            <a:r>
              <a:rPr lang="fr-FR" sz="1050" dirty="0">
                <a:latin typeface="Gotham Bold"/>
              </a:rPr>
              <a:t>être </a:t>
            </a:r>
            <a:r>
              <a:rPr lang="fr-FR" sz="1050" dirty="0" smtClean="0">
                <a:latin typeface="Gotham Bold"/>
              </a:rPr>
              <a:t>imposés.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</a:t>
            </a:r>
            <a:r>
              <a:rPr lang="fr-FR" sz="1050" dirty="0" smtClean="0">
                <a:latin typeface="Gotham Bold"/>
              </a:rPr>
              <a:t>baies </a:t>
            </a:r>
            <a:r>
              <a:rPr lang="fr-FR" sz="1050" dirty="0">
                <a:latin typeface="Gotham Bold"/>
              </a:rPr>
              <a:t>des </a:t>
            </a:r>
            <a:r>
              <a:rPr lang="fr-FR" sz="1050" dirty="0" smtClean="0">
                <a:latin typeface="Gotham Bold"/>
              </a:rPr>
              <a:t>sous-sols </a:t>
            </a:r>
            <a:r>
              <a:rPr lang="fr-FR" sz="1050" dirty="0">
                <a:latin typeface="Gotham Bold"/>
              </a:rPr>
              <a:t>considérés comme des niveaux à part entière </a:t>
            </a:r>
            <a:r>
              <a:rPr lang="fr-FR" sz="1050" dirty="0" smtClean="0">
                <a:latin typeface="Gotham Bold"/>
              </a:rPr>
              <a:t>doivent </a:t>
            </a:r>
            <a:r>
              <a:rPr lang="fr-FR" sz="1050" dirty="0">
                <a:latin typeface="Gotham Bold"/>
              </a:rPr>
              <a:t>obligatoirement être traitées en fenêtres et non en soupiraux à l'exception </a:t>
            </a:r>
            <a:r>
              <a:rPr lang="fr-FR" sz="1050" dirty="0" smtClean="0">
                <a:latin typeface="Gotham Bold"/>
              </a:rPr>
              <a:t>des baies </a:t>
            </a:r>
            <a:r>
              <a:rPr lang="fr-FR" sz="1050" dirty="0">
                <a:latin typeface="Gotham Bold"/>
              </a:rPr>
              <a:t>des garages et des locaux techniques.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Dans un souci d'homogénéité, toute modification apportée aux </a:t>
            </a:r>
            <a:r>
              <a:rPr lang="fr-FR" sz="1050" dirty="0" smtClean="0">
                <a:latin typeface="Gotham Bold"/>
              </a:rPr>
              <a:t>façades </a:t>
            </a:r>
            <a:r>
              <a:rPr lang="fr-FR" sz="1050" dirty="0">
                <a:latin typeface="Gotham Bold"/>
              </a:rPr>
              <a:t>existantes doit </a:t>
            </a:r>
            <a:r>
              <a:rPr lang="fr-FR" sz="1050" dirty="0" smtClean="0">
                <a:latin typeface="Gotham Bold"/>
              </a:rPr>
              <a:t>respecter </a:t>
            </a:r>
            <a:r>
              <a:rPr lang="fr-FR" sz="1050" dirty="0">
                <a:latin typeface="Gotham Bold"/>
              </a:rPr>
              <a:t>le caractère du bâti : types </a:t>
            </a:r>
            <a:r>
              <a:rPr lang="fr-FR" sz="1050" dirty="0" smtClean="0">
                <a:latin typeface="Gotham Bold"/>
              </a:rPr>
              <a:t>d'ouvertures, </a:t>
            </a:r>
            <a:r>
              <a:rPr lang="fr-FR" sz="1050" dirty="0">
                <a:latin typeface="Gotham Bold"/>
              </a:rPr>
              <a:t>proportions et </a:t>
            </a:r>
            <a:r>
              <a:rPr lang="fr-FR" sz="1050" dirty="0" smtClean="0">
                <a:latin typeface="Gotham Bold"/>
              </a:rPr>
              <a:t>modénatures.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</a:pPr>
            <a:r>
              <a:rPr lang="fr-FR" sz="1050" dirty="0" smtClean="0">
                <a:latin typeface="Gotham Bold"/>
              </a:rPr>
              <a:t>Dans </a:t>
            </a:r>
            <a:r>
              <a:rPr lang="fr-FR" sz="1050" dirty="0">
                <a:latin typeface="Gotham Bold"/>
              </a:rPr>
              <a:t>le cadre d’une réfection partielle d’immeubles, l’ensemble des fenêtres et </a:t>
            </a:r>
            <a:r>
              <a:rPr lang="fr-FR" sz="1050" dirty="0" smtClean="0">
                <a:latin typeface="Gotham Bold"/>
              </a:rPr>
              <a:t>volets remplacés </a:t>
            </a:r>
            <a:r>
              <a:rPr lang="fr-FR" sz="1050" dirty="0">
                <a:latin typeface="Gotham Bold"/>
              </a:rPr>
              <a:t>doit respecter le caractère initial de la </a:t>
            </a:r>
            <a:r>
              <a:rPr lang="fr-FR" sz="1050" dirty="0" smtClean="0">
                <a:latin typeface="Gotham Bold"/>
              </a:rPr>
              <a:t>construction. </a:t>
            </a:r>
            <a:r>
              <a:rPr lang="fr-FR" sz="1050" dirty="0">
                <a:latin typeface="Gotham Bold"/>
              </a:rPr>
              <a:t>Pour ces immeubles, une </a:t>
            </a:r>
            <a:r>
              <a:rPr lang="fr-FR" sz="1050" dirty="0" smtClean="0">
                <a:latin typeface="Gotham Bold"/>
              </a:rPr>
              <a:t>unité </a:t>
            </a:r>
            <a:r>
              <a:rPr lang="fr-FR" sz="1050" dirty="0">
                <a:latin typeface="Gotham Bold"/>
              </a:rPr>
              <a:t>de couleur et de modèle </a:t>
            </a:r>
            <a:r>
              <a:rPr lang="fr-FR" sz="1050" dirty="0" smtClean="0">
                <a:latin typeface="Gotham Bold"/>
              </a:rPr>
              <a:t>doit </a:t>
            </a:r>
            <a:r>
              <a:rPr lang="fr-FR" sz="1050" dirty="0">
                <a:latin typeface="Gotham Bold"/>
              </a:rPr>
              <a:t>être conservée</a:t>
            </a:r>
            <a:r>
              <a:rPr lang="fr-FR" sz="1050" dirty="0" smtClean="0">
                <a:latin typeface="Gotham Bold"/>
              </a:rPr>
              <a:t>.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Matériaux</a:t>
            </a:r>
            <a:endParaRPr lang="fr-FR" sz="1100" b="1" dirty="0">
              <a:solidFill>
                <a:srgbClr val="F9B002"/>
              </a:solidFill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Sont autorisés les matériaux locaux ou industrialisés dont l'aspect </a:t>
            </a:r>
            <a:r>
              <a:rPr lang="fr-FR" sz="1050" dirty="0" smtClean="0">
                <a:latin typeface="Gotham Bold"/>
              </a:rPr>
              <a:t>n'altère </a:t>
            </a:r>
            <a:r>
              <a:rPr lang="fr-FR" sz="1050" dirty="0">
                <a:latin typeface="Gotham Bold"/>
              </a:rPr>
              <a:t>pas le caractère de l'habitat ou de </a:t>
            </a:r>
            <a:r>
              <a:rPr lang="fr-FR" sz="1050" dirty="0" smtClean="0">
                <a:latin typeface="Gotham Bold"/>
              </a:rPr>
              <a:t>l'environnement.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matériaux dont l’aspect final ne garantit pas une finition esthétique et qualitative </a:t>
            </a:r>
            <a:r>
              <a:rPr lang="fr-FR" sz="1050" dirty="0" smtClean="0">
                <a:latin typeface="Gotham Bold"/>
              </a:rPr>
              <a:t>suffisante </a:t>
            </a:r>
            <a:r>
              <a:rPr lang="fr-FR" sz="1050" dirty="0">
                <a:latin typeface="Gotham Bold"/>
              </a:rPr>
              <a:t>sont interdits (exemple : lambris </a:t>
            </a:r>
            <a:r>
              <a:rPr lang="fr-FR" sz="1050" dirty="0" smtClean="0">
                <a:latin typeface="Gotham Bold"/>
              </a:rPr>
              <a:t>PVC). </a:t>
            </a:r>
            <a:r>
              <a:rPr lang="fr-FR" sz="1050" dirty="0">
                <a:latin typeface="Gotham Bold"/>
              </a:rPr>
              <a:t>Les fenêtres et </a:t>
            </a:r>
            <a:r>
              <a:rPr lang="fr-FR" sz="1050" dirty="0" smtClean="0">
                <a:latin typeface="Gotham Bold"/>
              </a:rPr>
              <a:t>volets </a:t>
            </a:r>
            <a:r>
              <a:rPr lang="fr-FR" sz="1050" dirty="0">
                <a:latin typeface="Gotham Bold"/>
              </a:rPr>
              <a:t>roulants présentant </a:t>
            </a:r>
            <a:r>
              <a:rPr lang="fr-FR" sz="1050" dirty="0" smtClean="0">
                <a:latin typeface="Gotham Bold"/>
              </a:rPr>
              <a:t>un </a:t>
            </a:r>
            <a:r>
              <a:rPr lang="fr-FR" sz="1050" dirty="0">
                <a:latin typeface="Gotham Bold"/>
              </a:rPr>
              <a:t>aspect « imitation bois » sont tolérées. </a:t>
            </a:r>
            <a:endParaRPr lang="fr-FR" sz="1050" dirty="0" smtClean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Lors d'un </a:t>
            </a:r>
            <a:r>
              <a:rPr lang="fr-FR" sz="1050" u="sng" dirty="0">
                <a:latin typeface="Gotham Bold"/>
              </a:rPr>
              <a:t>ravalement</a:t>
            </a:r>
            <a:r>
              <a:rPr lang="fr-FR" sz="1050" dirty="0">
                <a:latin typeface="Gotham Bold"/>
              </a:rPr>
              <a:t> de </a:t>
            </a:r>
            <a:r>
              <a:rPr lang="fr-FR" sz="1050" dirty="0" smtClean="0">
                <a:latin typeface="Gotham Bold"/>
              </a:rPr>
              <a:t>façade, </a:t>
            </a:r>
            <a:r>
              <a:rPr lang="fr-FR" sz="1050" dirty="0">
                <a:latin typeface="Gotham Bold"/>
              </a:rPr>
              <a:t>les </a:t>
            </a:r>
            <a:r>
              <a:rPr lang="fr-FR" sz="1050" u="sng" dirty="0">
                <a:latin typeface="Gotham Bold"/>
              </a:rPr>
              <a:t>éléments en pierre sont obligatoirement conservés </a:t>
            </a:r>
            <a:r>
              <a:rPr lang="fr-FR" sz="1050" dirty="0">
                <a:latin typeface="Gotham Bold"/>
              </a:rPr>
              <a:t>et </a:t>
            </a:r>
            <a:r>
              <a:rPr lang="fr-FR" sz="1050" dirty="0" smtClean="0">
                <a:latin typeface="Gotham Bold"/>
              </a:rPr>
              <a:t>remis </a:t>
            </a:r>
            <a:r>
              <a:rPr lang="fr-FR" sz="1050" dirty="0">
                <a:latin typeface="Gotham Bold"/>
              </a:rPr>
              <a:t>dans leur état naturel. Aussi, les peintures ou </a:t>
            </a:r>
            <a:r>
              <a:rPr lang="fr-FR" sz="1050" dirty="0" smtClean="0">
                <a:latin typeface="Gotham Bold"/>
              </a:rPr>
              <a:t>badigeons </a:t>
            </a:r>
            <a:r>
              <a:rPr lang="fr-FR" sz="1050" dirty="0">
                <a:latin typeface="Gotham Bold"/>
              </a:rPr>
              <a:t>sur pierres apparentes sont </a:t>
            </a:r>
            <a:r>
              <a:rPr lang="fr-FR" sz="1050" dirty="0" smtClean="0">
                <a:latin typeface="Gotham Bold"/>
              </a:rPr>
              <a:t>interdits </a:t>
            </a:r>
            <a:r>
              <a:rPr lang="fr-FR" sz="1050" dirty="0">
                <a:latin typeface="Gotham Bold"/>
              </a:rPr>
              <a:t>sauf si l’état de vétusté de la pierre nécessite un traitement spécifique. Le "granito</a:t>
            </a:r>
            <a:r>
              <a:rPr lang="fr-FR" sz="1050" dirty="0" smtClean="0">
                <a:latin typeface="Gotham Bold"/>
              </a:rPr>
              <a:t>" doit</a:t>
            </a:r>
            <a:r>
              <a:rPr lang="fr-FR" sz="1050" dirty="0">
                <a:latin typeface="Gotham Bold"/>
              </a:rPr>
              <a:t>, quant à lui, être laissé à l'état naturel. Il peut cependant être peint si son état le </a:t>
            </a:r>
            <a:r>
              <a:rPr lang="fr-FR" sz="1050" dirty="0" smtClean="0">
                <a:latin typeface="Gotham Bold"/>
              </a:rPr>
              <a:t>nécessite dans </a:t>
            </a:r>
            <a:r>
              <a:rPr lang="fr-FR" sz="1050" dirty="0">
                <a:latin typeface="Gotham Bold"/>
              </a:rPr>
              <a:t>une teinte se rapprochant de l'origine s’il s’agit d’un soubassement. Le granito en </a:t>
            </a:r>
            <a:r>
              <a:rPr lang="fr-FR" sz="1050" dirty="0" smtClean="0">
                <a:latin typeface="Gotham Bold"/>
              </a:rPr>
              <a:t>modénatures </a:t>
            </a:r>
            <a:r>
              <a:rPr lang="fr-FR" sz="1050" dirty="0">
                <a:latin typeface="Gotham Bold"/>
              </a:rPr>
              <a:t>doit respecter le nuancier spécifique pour les </a:t>
            </a:r>
            <a:r>
              <a:rPr lang="fr-FR" sz="1050" dirty="0" smtClean="0">
                <a:latin typeface="Gotham Bold"/>
              </a:rPr>
              <a:t>modénatures.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 smtClean="0">
                <a:latin typeface="Gotham Bold"/>
              </a:rPr>
              <a:t>Les enduits </a:t>
            </a:r>
            <a:r>
              <a:rPr lang="fr-FR" sz="1050" dirty="0">
                <a:latin typeface="Gotham Bold"/>
              </a:rPr>
              <a:t>de mortier gris doivent être obligatoirement peints</a:t>
            </a:r>
            <a:r>
              <a:rPr lang="fr-FR" sz="105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 smtClean="0">
                <a:latin typeface="Gotham Bold"/>
              </a:rPr>
              <a:t>Les bardages et revêtements de façade peuvent exceptionnellement</a:t>
            </a:r>
            <a:r>
              <a:rPr lang="fr-FR" sz="1050" dirty="0">
                <a:latin typeface="Gotham Bold"/>
              </a:rPr>
              <a:t>, </a:t>
            </a:r>
            <a:r>
              <a:rPr lang="fr-FR" sz="1050" dirty="0" smtClean="0">
                <a:latin typeface="Gotham Bold"/>
              </a:rPr>
              <a:t>être </a:t>
            </a:r>
            <a:r>
              <a:rPr lang="fr-FR" sz="1050" dirty="0">
                <a:latin typeface="Gotham Bold"/>
              </a:rPr>
              <a:t>autorisés </a:t>
            </a:r>
            <a:r>
              <a:rPr lang="fr-FR" sz="1050" dirty="0" smtClean="0">
                <a:latin typeface="Gotham Bold"/>
              </a:rPr>
              <a:t>s'ils </a:t>
            </a:r>
            <a:r>
              <a:rPr lang="fr-FR" sz="1050" dirty="0">
                <a:latin typeface="Gotham Bold"/>
              </a:rPr>
              <a:t>sont intégrés dans une composition d’ensemble mettant en valeur les éléments </a:t>
            </a:r>
            <a:r>
              <a:rPr lang="fr-FR" sz="1050" dirty="0" smtClean="0">
                <a:latin typeface="Gotham Bold"/>
              </a:rPr>
              <a:t>du projet. Ces </a:t>
            </a:r>
            <a:r>
              <a:rPr lang="fr-FR" sz="1050" dirty="0">
                <a:latin typeface="Gotham Bold"/>
              </a:rPr>
              <a:t>revêtements </a:t>
            </a:r>
            <a:r>
              <a:rPr lang="fr-FR" sz="1050" dirty="0" smtClean="0">
                <a:latin typeface="Gotham Bold"/>
              </a:rPr>
              <a:t>restent </a:t>
            </a:r>
            <a:r>
              <a:rPr lang="fr-FR" sz="1050" dirty="0">
                <a:latin typeface="Gotham Bold"/>
              </a:rPr>
              <a:t>interdits pour les </a:t>
            </a:r>
            <a:r>
              <a:rPr lang="fr-FR" sz="1050" dirty="0" smtClean="0">
                <a:latin typeface="Gotham Bold"/>
              </a:rPr>
              <a:t>façades </a:t>
            </a:r>
            <a:r>
              <a:rPr lang="fr-FR" sz="1050" dirty="0">
                <a:latin typeface="Gotham Bold"/>
              </a:rPr>
              <a:t>possédant des </a:t>
            </a:r>
            <a:r>
              <a:rPr lang="fr-FR" sz="1050" dirty="0" smtClean="0">
                <a:latin typeface="Gotham Bold"/>
              </a:rPr>
              <a:t>modénatures </a:t>
            </a:r>
            <a:r>
              <a:rPr lang="fr-FR" sz="1050" dirty="0">
                <a:latin typeface="Gotham Bold"/>
              </a:rPr>
              <a:t>en pierre.</a:t>
            </a:r>
            <a:endParaRPr lang="fr-FR" sz="1050" dirty="0" smtClean="0">
              <a:latin typeface="Gotham Bold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3112376" y="1138801"/>
            <a:ext cx="4464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F9B002"/>
                </a:solidFill>
                <a:latin typeface="Gotham Bold"/>
              </a:rPr>
              <a:t>Contraintes urbaines (PLU)</a:t>
            </a:r>
            <a:endParaRPr lang="fr-FR" sz="2000" b="1" dirty="0">
              <a:solidFill>
                <a:srgbClr val="F9B002"/>
              </a:solidFill>
              <a:latin typeface="Gotham Bold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414717"/>
            <a:ext cx="10691812" cy="3847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CONTRAINTES TECHNIQUES</a:t>
            </a:r>
            <a:endParaRPr lang="fr-FR" sz="2800" b="1" dirty="0">
              <a:solidFill>
                <a:srgbClr val="4ABDC7"/>
              </a:solidFill>
              <a:latin typeface="Gotham Bold"/>
              <a:cs typeface="Gotham Bold" pitchFamily="2" charset="0"/>
            </a:endParaRPr>
          </a:p>
        </p:txBody>
      </p:sp>
      <p:pic>
        <p:nvPicPr>
          <p:cNvPr id="14" name="Picture 2" descr="Fichier:Logo Belfort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Contraintes de réalisation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9737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-1" y="1"/>
            <a:ext cx="10691813" cy="7084194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OBJET DE L’APPEL À </a:t>
            </a: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MANIFESTATION D’INTÉRÊT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2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Objet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3443" y="1080386"/>
            <a:ext cx="10436216" cy="2854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152352" rIns="91440" bIns="152352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>
              <a:spcAft>
                <a:spcPts val="6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Rappel historique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Historiquement imbriquée à la province d'Alsace, c’est à la suite du siège de Belfort en 1871 que se détache Belfort du reste de l'Alsace-Lorraine, alors rattaché à l'Empire allemand. La ville s'étend alors largement, passant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de 8 000 à 34 000 habitants entre 1870 et 1914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. Des faubourgs sont aménagés sur la rive droite de la Savoureuse. L’installation des forges au quartier des Forges, mais aussi la venue à Belfort dans le quartier Jean Jaurès des usines DMC et Société alsacienne de constructions mécaniques après le siège de 1870, contribueront à l'urbanisation de faubourgs industriels.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Le baby-boom, l’immigration venue du monde rural et des anciennes colonies d'après-guerre accroissent fortement les besoins en logements. Des quartiers périphériques plus denses connaissent un essor important.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Aujourd’hui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, si la ville conserve sa position stratégique de bassin d’emploi, et reste la porte d’entrée des nouveaux arrivants, </a:t>
            </a:r>
            <a:r>
              <a:rPr kumimoji="0" lang="fr-FR" altLang="fr-FR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Belfort perd des habitants 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sous l’effet conjugué de la baisse du nombre de naissances, de la périurbanisation, et de la baisse de l’emploi local.</a:t>
            </a: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tham Bold"/>
              <a:ea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Les nouveaux arrivants à Belfort n’ont souvent pas la possibilité de parcours résidentiel intra-muros il n’y a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pas toujours les formes d’habitat ciblées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. De plus, le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foncier disponible 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sur Belfort pour développer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du logement neuf est rare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tham Bold"/>
              <a:ea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tham Bold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43442" y="3914096"/>
            <a:ext cx="6320420" cy="2785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400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fr-FR" altLang="fr-FR" sz="1400" u="sng" dirty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Le quartier Jean Jaurès face à la problématique du renouvellement urbain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Un diagnostic du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quartier Jean Jaurès 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- Belfort Nord révèle une vraie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fragilité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de ce quartier qui représente un tiers de la population belfortaine avec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15 000 habitants</a:t>
            </a:r>
            <a:r>
              <a:rPr kumimoji="0" lang="fr-FR" altLang="fr-FR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soit 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8300 ménages. </a:t>
            </a: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tham Bold"/>
              <a:ea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Le quartier perd de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sa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population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qui est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plutôt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modeste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et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vieillissante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avec une augmentation de 11% du nombre de personnes âgées, ce qui pose des questions d’adaptation des logements. En parallèle, le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nombre de jeunes et de familles diminue. </a:t>
            </a:r>
            <a:endParaRPr kumimoji="0" lang="fr-FR" altLang="fr-FR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tham Bold"/>
              <a:ea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D’une part, le parc qui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est privé à 75%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est particulièrement ancien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dont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56% des logements on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été 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construits avant 1946. Aujourd’hui 3200 logements sont des passoires thermiques, soit 35% du parc. D’autre part, 20% des ménages sont précaires, et il faut compter 1700 ménages pauvres, qui ont potentiellement des difficultés pour entretenir leur logement. </a:t>
            </a: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tham Bold"/>
              <a:ea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On dénombre sur le quartier 360 immeubles dégradés ou vétustes. On compte aujourd’hui 1120 logements vacants soit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12% du parc.</a:t>
            </a:r>
            <a:r>
              <a:rPr lang="fr-FR" altLang="fr-FR" sz="1200" dirty="0">
                <a:latin typeface="Gotham Bold"/>
                <a:ea typeface="Times New Roman" panose="02020603050405020304" pitchFamily="18" charset="0"/>
              </a:rPr>
              <a:t> </a:t>
            </a:r>
            <a:r>
              <a:rPr kumimoji="0" lang="fr-FR" altLang="fr-FR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Finalement, le parc de logements sur ce quartier est principalement privé, en copropriété, en collectif ancien et peu qualitatif.</a:t>
            </a:r>
            <a:endParaRPr kumimoji="0" lang="fr-FR" altLang="fr-FR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tham Bold"/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2"/>
          <a:srcRect b="1171"/>
          <a:stretch/>
        </p:blipFill>
        <p:spPr>
          <a:xfrm>
            <a:off x="6630470" y="3385667"/>
            <a:ext cx="3827321" cy="3572539"/>
          </a:xfrm>
          <a:prstGeom prst="rect">
            <a:avLst/>
          </a:prstGeom>
        </p:spPr>
      </p:pic>
      <p:pic>
        <p:nvPicPr>
          <p:cNvPr id="14" name="Picture 2" descr="Fichier:Logo Belfort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82994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-1" y="1"/>
            <a:ext cx="10691813" cy="7084194"/>
          </a:xfrm>
          <a:prstGeom prst="rect">
            <a:avLst/>
          </a:prstGeom>
          <a:solidFill>
            <a:srgbClr val="F9B002">
              <a:alpha val="32000"/>
            </a:srgbClr>
          </a:solidFill>
          <a:ln>
            <a:solidFill>
              <a:srgbClr val="F9B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98213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20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143443" y="1138801"/>
            <a:ext cx="10402348" cy="582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Espace réservé du contenu 3"/>
          <p:cNvSpPr>
            <a:spLocks noGrp="1"/>
          </p:cNvSpPr>
          <p:nvPr>
            <p:ph idx="1"/>
          </p:nvPr>
        </p:nvSpPr>
        <p:spPr>
          <a:xfrm>
            <a:off x="232342" y="1416260"/>
            <a:ext cx="10214905" cy="5918935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Isolation thermique par l’extérieur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050" dirty="0" smtClean="0">
                <a:latin typeface="Gotham Bold"/>
              </a:rPr>
              <a:t>L’ITE est interdite dans les cas suivants :</a:t>
            </a:r>
          </a:p>
          <a:p>
            <a:pPr algn="just">
              <a:spcBef>
                <a:spcPts val="0"/>
              </a:spcBef>
              <a:buClr>
                <a:srgbClr val="F9B002"/>
              </a:buClr>
            </a:pPr>
            <a:r>
              <a:rPr lang="fr-FR" sz="1050" dirty="0" smtClean="0">
                <a:latin typeface="Gotham Bold"/>
              </a:rPr>
              <a:t>sur </a:t>
            </a:r>
            <a:r>
              <a:rPr lang="fr-FR" sz="1050" dirty="0">
                <a:latin typeface="Gotham Bold"/>
              </a:rPr>
              <a:t>les </a:t>
            </a:r>
            <a:r>
              <a:rPr lang="fr-FR" sz="1050" dirty="0" smtClean="0">
                <a:latin typeface="Gotham Bold"/>
              </a:rPr>
              <a:t>façades </a:t>
            </a:r>
            <a:r>
              <a:rPr lang="fr-FR" sz="1050" dirty="0">
                <a:latin typeface="Gotham Bold"/>
              </a:rPr>
              <a:t>en pierres ; </a:t>
            </a:r>
          </a:p>
          <a:p>
            <a:pPr algn="just">
              <a:spcBef>
                <a:spcPts val="0"/>
              </a:spcBef>
              <a:buClr>
                <a:srgbClr val="F9B002"/>
              </a:buClr>
            </a:pPr>
            <a:r>
              <a:rPr lang="fr-FR" sz="1050" dirty="0" smtClean="0">
                <a:latin typeface="Gotham Bold"/>
              </a:rPr>
              <a:t>sur </a:t>
            </a:r>
            <a:r>
              <a:rPr lang="fr-FR" sz="1050" dirty="0">
                <a:latin typeface="Gotham Bold"/>
              </a:rPr>
              <a:t>les </a:t>
            </a:r>
            <a:r>
              <a:rPr lang="fr-FR" sz="1050" dirty="0" smtClean="0">
                <a:latin typeface="Gotham Bold"/>
              </a:rPr>
              <a:t>façades </a:t>
            </a:r>
            <a:r>
              <a:rPr lang="fr-FR" sz="1050" dirty="0">
                <a:latin typeface="Gotham Bold"/>
              </a:rPr>
              <a:t>comportant des éléments remarquables d’architecture. Il s’agit notamment de </a:t>
            </a:r>
            <a:r>
              <a:rPr lang="fr-FR" sz="1050" dirty="0" smtClean="0">
                <a:latin typeface="Gotham Bold"/>
              </a:rPr>
              <a:t>modénatures </a:t>
            </a:r>
            <a:r>
              <a:rPr lang="fr-FR" sz="1050" dirty="0">
                <a:latin typeface="Gotham Bold"/>
              </a:rPr>
              <a:t>ou autres éléments </a:t>
            </a:r>
            <a:r>
              <a:rPr lang="fr-FR" sz="1050" dirty="0" smtClean="0">
                <a:latin typeface="Gotham Bold"/>
              </a:rPr>
              <a:t>décoratifs ; 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 smtClean="0">
                <a:latin typeface="Gotham Bold"/>
              </a:rPr>
              <a:t>sur </a:t>
            </a:r>
            <a:r>
              <a:rPr lang="fr-FR" sz="1050" dirty="0">
                <a:latin typeface="Gotham Bold"/>
              </a:rPr>
              <a:t>les </a:t>
            </a:r>
            <a:r>
              <a:rPr lang="fr-FR" sz="1050" dirty="0" smtClean="0">
                <a:latin typeface="Gotham Bold"/>
              </a:rPr>
              <a:t>façades </a:t>
            </a:r>
            <a:r>
              <a:rPr lang="fr-FR" sz="1050" dirty="0">
                <a:latin typeface="Gotham Bold"/>
              </a:rPr>
              <a:t>des </a:t>
            </a:r>
            <a:r>
              <a:rPr lang="fr-FR" sz="1050" dirty="0" smtClean="0">
                <a:latin typeface="Gotham Bold"/>
              </a:rPr>
              <a:t>constructions </a:t>
            </a:r>
            <a:r>
              <a:rPr lang="fr-FR" sz="1050" dirty="0">
                <a:latin typeface="Gotham Bold"/>
              </a:rPr>
              <a:t>comprises dans un front bâti continu dont les nus de </a:t>
            </a:r>
            <a:r>
              <a:rPr lang="fr-FR" sz="1050" dirty="0" smtClean="0">
                <a:latin typeface="Gotham Bold"/>
              </a:rPr>
              <a:t>façades </a:t>
            </a:r>
            <a:r>
              <a:rPr lang="fr-FR" sz="1050" dirty="0">
                <a:latin typeface="Gotham Bold"/>
              </a:rPr>
              <a:t>sont situés sur un même plan ; </a:t>
            </a:r>
            <a:endParaRPr lang="fr-FR" sz="1050" dirty="0" smtClean="0">
              <a:latin typeface="Gotham Bold"/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  <a:buNone/>
            </a:pPr>
            <a:r>
              <a:rPr lang="fr-FR" sz="1050" dirty="0" smtClean="0">
                <a:latin typeface="Gotham Bold"/>
              </a:rPr>
              <a:t>Une ITE peut être autorisée </a:t>
            </a:r>
            <a:r>
              <a:rPr lang="fr-FR" sz="1050" dirty="0">
                <a:latin typeface="Gotham Bold"/>
              </a:rPr>
              <a:t>sous </a:t>
            </a:r>
            <a:r>
              <a:rPr lang="fr-FR" sz="1050" dirty="0" smtClean="0">
                <a:latin typeface="Gotham Bold"/>
              </a:rPr>
              <a:t>réserve des conditions stipulées au PLU (recréer les éléments existants, ne pas remettre en </a:t>
            </a:r>
            <a:r>
              <a:rPr lang="fr-FR" sz="1050" dirty="0">
                <a:latin typeface="Gotham Bold"/>
              </a:rPr>
              <a:t>cause la spécificité de la </a:t>
            </a:r>
            <a:r>
              <a:rPr lang="fr-FR" sz="1050" dirty="0" smtClean="0">
                <a:latin typeface="Gotham Bold"/>
              </a:rPr>
              <a:t>construction/ouvrage, débords de toit suffisant, ITE prolongée jusqu’au sol avec mise en place d’une étanchéité, …).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05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050" b="1" dirty="0" smtClean="0">
                <a:solidFill>
                  <a:srgbClr val="F9B002"/>
                </a:solidFill>
                <a:latin typeface="Gotham Bold"/>
              </a:rPr>
              <a:t>Couleurs</a:t>
            </a:r>
            <a:endParaRPr lang="fr-FR" sz="1050" b="1" dirty="0">
              <a:solidFill>
                <a:srgbClr val="F9B002"/>
              </a:solidFill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 smtClean="0">
                <a:latin typeface="Gotham Bold"/>
              </a:rPr>
              <a:t>Deux constructions </a:t>
            </a:r>
            <a:r>
              <a:rPr lang="fr-FR" sz="1050" dirty="0">
                <a:latin typeface="Gotham Bold"/>
              </a:rPr>
              <a:t>successives </a:t>
            </a:r>
            <a:r>
              <a:rPr lang="fr-FR" sz="1050" dirty="0" smtClean="0">
                <a:latin typeface="Gotham Bold"/>
              </a:rPr>
              <a:t>ou ouvrages </a:t>
            </a:r>
            <a:r>
              <a:rPr lang="fr-FR" sz="1050" dirty="0">
                <a:latin typeface="Gotham Bold"/>
              </a:rPr>
              <a:t>ne peuvent avoir </a:t>
            </a:r>
            <a:r>
              <a:rPr lang="fr-FR" sz="1050" dirty="0" smtClean="0">
                <a:latin typeface="Gotham Bold"/>
              </a:rPr>
              <a:t>leurs </a:t>
            </a:r>
            <a:r>
              <a:rPr lang="fr-FR" sz="1050" dirty="0">
                <a:latin typeface="Gotham Bold"/>
              </a:rPr>
              <a:t>murs dans la même gamme de </a:t>
            </a:r>
            <a:r>
              <a:rPr lang="fr-FR" sz="1050" dirty="0" smtClean="0">
                <a:latin typeface="Gotham Bold"/>
              </a:rPr>
              <a:t>couleurs </a:t>
            </a:r>
            <a:r>
              <a:rPr lang="fr-FR" sz="1050" dirty="0">
                <a:latin typeface="Gotham Bold"/>
              </a:rPr>
              <a:t>(</a:t>
            </a:r>
            <a:r>
              <a:rPr lang="fr-FR" sz="1050" u="sng" dirty="0">
                <a:latin typeface="Gotham Bold"/>
              </a:rPr>
              <a:t>voir les différentes gammes du nuancier </a:t>
            </a:r>
            <a:r>
              <a:rPr lang="fr-FR" sz="1050" u="sng" dirty="0" smtClean="0">
                <a:latin typeface="Gotham Bold"/>
              </a:rPr>
              <a:t>de </a:t>
            </a:r>
            <a:r>
              <a:rPr lang="fr-FR" sz="1050" u="sng" dirty="0">
                <a:latin typeface="Gotham Bold"/>
              </a:rPr>
              <a:t>la ville de Belfort en annexe 1 des PAP</a:t>
            </a:r>
            <a:r>
              <a:rPr lang="fr-FR" sz="1050" dirty="0">
                <a:latin typeface="Gotham Bold"/>
              </a:rPr>
              <a:t>). Toutefois, sur une même unité </a:t>
            </a:r>
            <a:r>
              <a:rPr lang="fr-FR" sz="1050" dirty="0" smtClean="0">
                <a:latin typeface="Gotham Bold"/>
              </a:rPr>
              <a:t>foncière, </a:t>
            </a:r>
            <a:r>
              <a:rPr lang="fr-FR" sz="1050" dirty="0">
                <a:latin typeface="Gotham Bold"/>
              </a:rPr>
              <a:t>les murs des différentes </a:t>
            </a:r>
            <a:r>
              <a:rPr lang="fr-FR" sz="1050" dirty="0" smtClean="0">
                <a:latin typeface="Gotham Bold"/>
              </a:rPr>
              <a:t>constructions </a:t>
            </a:r>
            <a:r>
              <a:rPr lang="fr-FR" sz="1050" dirty="0">
                <a:latin typeface="Gotham Bold"/>
              </a:rPr>
              <a:t>non </a:t>
            </a:r>
            <a:r>
              <a:rPr lang="fr-FR" sz="1050" dirty="0" smtClean="0">
                <a:latin typeface="Gotham Bold"/>
              </a:rPr>
              <a:t>contiguës </a:t>
            </a:r>
            <a:r>
              <a:rPr lang="fr-FR" sz="1050" dirty="0">
                <a:latin typeface="Gotham Bold"/>
              </a:rPr>
              <a:t>peuvent être traités de la même couleur, </a:t>
            </a:r>
            <a:r>
              <a:rPr lang="fr-FR" sz="1050" dirty="0" smtClean="0">
                <a:latin typeface="Gotham Bold"/>
              </a:rPr>
              <a:t>sous réserve </a:t>
            </a:r>
            <a:r>
              <a:rPr lang="fr-FR" sz="1050" dirty="0">
                <a:latin typeface="Gotham Bold"/>
              </a:rPr>
              <a:t>de ne pas remettre en </a:t>
            </a:r>
            <a:r>
              <a:rPr lang="fr-FR" sz="1050" dirty="0" smtClean="0">
                <a:latin typeface="Gotham Bold"/>
              </a:rPr>
              <a:t>cause </a:t>
            </a:r>
            <a:r>
              <a:rPr lang="fr-FR" sz="1050" dirty="0">
                <a:latin typeface="Gotham Bold"/>
              </a:rPr>
              <a:t>le rythme général de colorisation de la rue</a:t>
            </a:r>
            <a:r>
              <a:rPr lang="fr-FR" sz="105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L'utilisation du noir, blanc ou toutes sortes de blancs </a:t>
            </a:r>
            <a:r>
              <a:rPr lang="fr-FR" sz="1050" dirty="0" smtClean="0">
                <a:latin typeface="Gotham Bold"/>
              </a:rPr>
              <a:t>cassés, </a:t>
            </a:r>
            <a:r>
              <a:rPr lang="fr-FR" sz="1050" dirty="0">
                <a:latin typeface="Gotham Bold"/>
              </a:rPr>
              <a:t>beiges, crèmes, gris </a:t>
            </a:r>
            <a:r>
              <a:rPr lang="fr-FR" sz="1050" dirty="0" smtClean="0">
                <a:latin typeface="Gotham Bold"/>
              </a:rPr>
              <a:t>non colorés </a:t>
            </a:r>
            <a:r>
              <a:rPr lang="fr-FR" sz="1050" dirty="0">
                <a:latin typeface="Gotham Bold"/>
              </a:rPr>
              <a:t>sur des grandes surfaces est interdite. 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Par ailleurs, chaque élément de </a:t>
            </a:r>
            <a:r>
              <a:rPr lang="fr-FR" sz="1050" dirty="0" smtClean="0">
                <a:latin typeface="Gotham Bold"/>
              </a:rPr>
              <a:t>façade </a:t>
            </a:r>
            <a:r>
              <a:rPr lang="fr-FR" sz="1050" dirty="0">
                <a:latin typeface="Gotham Bold"/>
              </a:rPr>
              <a:t>différent </a:t>
            </a:r>
            <a:r>
              <a:rPr lang="fr-FR" sz="1050" dirty="0" smtClean="0">
                <a:latin typeface="Gotham Bold"/>
              </a:rPr>
              <a:t>doit </a:t>
            </a:r>
            <a:r>
              <a:rPr lang="fr-FR" sz="1050" dirty="0">
                <a:latin typeface="Gotham Bold"/>
              </a:rPr>
              <a:t>avoir un </a:t>
            </a:r>
            <a:r>
              <a:rPr lang="fr-FR" sz="1050" dirty="0" smtClean="0">
                <a:latin typeface="Gotham Bold"/>
              </a:rPr>
              <a:t>traitement </a:t>
            </a:r>
            <a:r>
              <a:rPr lang="fr-FR" sz="1050" dirty="0">
                <a:latin typeface="Gotham Bold"/>
              </a:rPr>
              <a:t>et une couleur différente. Toutefois, lorsque plusieurs éléments </a:t>
            </a:r>
            <a:r>
              <a:rPr lang="fr-FR" sz="1050" dirty="0" smtClean="0">
                <a:latin typeface="Gotham Bold"/>
              </a:rPr>
              <a:t>présentent un matériau </a:t>
            </a:r>
            <a:r>
              <a:rPr lang="fr-FR" sz="1050" dirty="0">
                <a:latin typeface="Gotham Bold"/>
              </a:rPr>
              <a:t>ou un aspect identique, il est permis de leur appliquer un traitement ou une </a:t>
            </a:r>
            <a:r>
              <a:rPr lang="fr-FR" sz="1050" dirty="0" smtClean="0">
                <a:latin typeface="Gotham Bold"/>
              </a:rPr>
              <a:t>couleur </a:t>
            </a:r>
            <a:r>
              <a:rPr lang="fr-FR" sz="1050" dirty="0">
                <a:latin typeface="Gotham Bold"/>
              </a:rPr>
              <a:t>identique. </a:t>
            </a:r>
            <a:endParaRPr lang="fr-FR" sz="1050" dirty="0" smtClean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</a:t>
            </a:r>
            <a:r>
              <a:rPr lang="fr-FR" sz="1050" dirty="0" smtClean="0">
                <a:latin typeface="Gotham Bold"/>
              </a:rPr>
              <a:t>modénatures </a:t>
            </a:r>
            <a:r>
              <a:rPr lang="fr-FR" sz="1050" dirty="0">
                <a:latin typeface="Gotham Bold"/>
              </a:rPr>
              <a:t>doivent être peintes (sauf exceptions </a:t>
            </a:r>
            <a:r>
              <a:rPr lang="fr-FR" sz="1050" dirty="0" smtClean="0">
                <a:latin typeface="Gotham Bold"/>
              </a:rPr>
              <a:t>prévues). </a:t>
            </a:r>
            <a:r>
              <a:rPr lang="fr-FR" sz="1050" dirty="0">
                <a:latin typeface="Gotham Bold"/>
              </a:rPr>
              <a:t>La mise en </a:t>
            </a:r>
            <a:r>
              <a:rPr lang="fr-FR" sz="1050" dirty="0" smtClean="0">
                <a:latin typeface="Gotham Bold"/>
              </a:rPr>
              <a:t>peinture </a:t>
            </a:r>
            <a:r>
              <a:rPr lang="fr-FR" sz="1050" dirty="0">
                <a:latin typeface="Gotham Bold"/>
              </a:rPr>
              <a:t>des </a:t>
            </a:r>
            <a:r>
              <a:rPr lang="fr-FR" sz="1050" dirty="0" smtClean="0">
                <a:latin typeface="Gotham Bold"/>
              </a:rPr>
              <a:t>modénatures </a:t>
            </a:r>
            <a:r>
              <a:rPr lang="fr-FR" sz="1050" dirty="0">
                <a:latin typeface="Gotham Bold"/>
              </a:rPr>
              <a:t>doit permettre de mettre en valeur leur volume</a:t>
            </a:r>
            <a:r>
              <a:rPr lang="fr-FR" sz="105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</a:t>
            </a:r>
            <a:r>
              <a:rPr lang="fr-FR" sz="1050" dirty="0" smtClean="0">
                <a:latin typeface="Gotham Bold"/>
              </a:rPr>
              <a:t>balcons </a:t>
            </a:r>
            <a:r>
              <a:rPr lang="fr-FR" sz="1050" dirty="0">
                <a:latin typeface="Gotham Bold"/>
              </a:rPr>
              <a:t>en maçonnerie peuvent être peints en beige </a:t>
            </a:r>
            <a:r>
              <a:rPr lang="fr-FR" sz="1050" dirty="0" smtClean="0">
                <a:latin typeface="Gotham Bold"/>
              </a:rPr>
              <a:t>afin </a:t>
            </a:r>
            <a:r>
              <a:rPr lang="fr-FR" sz="1050" dirty="0">
                <a:latin typeface="Gotham Bold"/>
              </a:rPr>
              <a:t>de faciliter </a:t>
            </a:r>
            <a:r>
              <a:rPr lang="fr-FR" sz="1050" dirty="0" smtClean="0">
                <a:latin typeface="Gotham Bold"/>
              </a:rPr>
              <a:t>la </a:t>
            </a:r>
            <a:r>
              <a:rPr lang="fr-FR" sz="1050" dirty="0">
                <a:latin typeface="Gotham Bold"/>
              </a:rPr>
              <a:t>lecture des volumes.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ferronneries et les </a:t>
            </a:r>
            <a:r>
              <a:rPr lang="fr-FR" sz="1050" dirty="0" smtClean="0">
                <a:latin typeface="Gotham Bold"/>
              </a:rPr>
              <a:t>lambrequins </a:t>
            </a:r>
            <a:r>
              <a:rPr lang="fr-FR" sz="1050" dirty="0">
                <a:latin typeface="Gotham Bold"/>
              </a:rPr>
              <a:t>doivent être traités avec des tons </a:t>
            </a:r>
            <a:r>
              <a:rPr lang="fr-FR" sz="1050" dirty="0" smtClean="0">
                <a:latin typeface="Gotham Bold"/>
              </a:rPr>
              <a:t>soutenus </a:t>
            </a:r>
            <a:r>
              <a:rPr lang="fr-FR" sz="1050" dirty="0">
                <a:latin typeface="Gotham Bold"/>
              </a:rPr>
              <a:t>à </a:t>
            </a:r>
            <a:r>
              <a:rPr lang="fr-FR" sz="1050" dirty="0" smtClean="0">
                <a:latin typeface="Gotham Bold"/>
              </a:rPr>
              <a:t>l'exclusion </a:t>
            </a:r>
            <a:r>
              <a:rPr lang="fr-FR" sz="1050" dirty="0">
                <a:latin typeface="Gotham Bold"/>
              </a:rPr>
              <a:t>du noir, du blanc, du beige et du gris (hors gris métallisé toléré</a:t>
            </a:r>
            <a:r>
              <a:rPr lang="fr-FR" sz="1050" dirty="0" smtClean="0">
                <a:latin typeface="Gotham Bold"/>
              </a:rPr>
              <a:t>).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portes de garages et </a:t>
            </a:r>
            <a:r>
              <a:rPr lang="fr-FR" sz="1050" dirty="0" smtClean="0">
                <a:latin typeface="Gotham Bold"/>
              </a:rPr>
              <a:t>volets </a:t>
            </a:r>
            <a:r>
              <a:rPr lang="fr-FR" sz="1050" dirty="0">
                <a:latin typeface="Gotham Bold"/>
              </a:rPr>
              <a:t>roulants ne peuvent pas être de couleur noire. </a:t>
            </a:r>
            <a:r>
              <a:rPr lang="fr-FR" sz="1050" dirty="0" smtClean="0">
                <a:latin typeface="Gotham Bold"/>
              </a:rPr>
              <a:t>De </a:t>
            </a:r>
            <a:r>
              <a:rPr lang="fr-FR" sz="1050" dirty="0">
                <a:latin typeface="Gotham Bold"/>
              </a:rPr>
              <a:t>même, le blanc est interdit pour les portes de garage et les </a:t>
            </a:r>
            <a:r>
              <a:rPr lang="fr-FR" sz="1050" dirty="0" smtClean="0">
                <a:latin typeface="Gotham Bold"/>
              </a:rPr>
              <a:t>volets </a:t>
            </a:r>
            <a:r>
              <a:rPr lang="fr-FR" sz="1050" dirty="0">
                <a:latin typeface="Gotham Bold"/>
              </a:rPr>
              <a:t>roulants lorsque ces </a:t>
            </a:r>
            <a:r>
              <a:rPr lang="fr-FR" sz="1050" dirty="0" smtClean="0">
                <a:latin typeface="Gotham Bold"/>
              </a:rPr>
              <a:t>derniers </a:t>
            </a:r>
            <a:r>
              <a:rPr lang="fr-FR" sz="1050" dirty="0">
                <a:latin typeface="Gotham Bold"/>
              </a:rPr>
              <a:t>représentent une surface </a:t>
            </a:r>
            <a:r>
              <a:rPr lang="fr-FR" sz="1050" dirty="0" smtClean="0">
                <a:latin typeface="Gotham Bold"/>
              </a:rPr>
              <a:t>trop.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 smtClean="0">
                <a:latin typeface="Gotham Bold"/>
              </a:rPr>
              <a:t>Les dauphins, </a:t>
            </a:r>
            <a:r>
              <a:rPr lang="fr-FR" sz="1050" dirty="0">
                <a:latin typeface="Gotham Bold"/>
              </a:rPr>
              <a:t>lorsqu’ils sont en fonte, doivent être traités de manière à rappeler la </a:t>
            </a:r>
            <a:r>
              <a:rPr lang="fr-FR" sz="1050" dirty="0" smtClean="0">
                <a:latin typeface="Gotham Bold"/>
              </a:rPr>
              <a:t>couleur </a:t>
            </a:r>
            <a:r>
              <a:rPr lang="fr-FR" sz="1050" dirty="0">
                <a:latin typeface="Gotham Bold"/>
              </a:rPr>
              <a:t>du matériau d’origine (voir nuancier</a:t>
            </a:r>
            <a:r>
              <a:rPr lang="fr-FR" sz="1050" dirty="0" smtClean="0">
                <a:latin typeface="Gotham Bold"/>
              </a:rPr>
              <a:t>).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Petits équipements</a:t>
            </a:r>
            <a:endParaRPr lang="fr-FR" sz="1100" b="1" dirty="0">
              <a:solidFill>
                <a:srgbClr val="F9B002"/>
              </a:solidFill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petits équipements ne doivent en aucun cas </a:t>
            </a:r>
            <a:r>
              <a:rPr lang="fr-FR" sz="1050" dirty="0" smtClean="0">
                <a:latin typeface="Gotham Bold"/>
              </a:rPr>
              <a:t>dénaturer </a:t>
            </a:r>
            <a:r>
              <a:rPr lang="fr-FR" sz="1050" dirty="0">
                <a:latin typeface="Gotham Bold"/>
              </a:rPr>
              <a:t>les supports sur lesquels ils s’implantent. Les fils </a:t>
            </a:r>
            <a:r>
              <a:rPr lang="fr-FR" sz="1050" dirty="0" smtClean="0">
                <a:latin typeface="Gotham Bold"/>
              </a:rPr>
              <a:t>apparents </a:t>
            </a:r>
            <a:r>
              <a:rPr lang="fr-FR" sz="1050" dirty="0">
                <a:latin typeface="Gotham Bold"/>
              </a:rPr>
              <a:t>en </a:t>
            </a:r>
            <a:r>
              <a:rPr lang="fr-FR" sz="1050" dirty="0" smtClean="0">
                <a:latin typeface="Gotham Bold"/>
              </a:rPr>
              <a:t>façade </a:t>
            </a:r>
            <a:r>
              <a:rPr lang="fr-FR" sz="1050" dirty="0">
                <a:latin typeface="Gotham Bold"/>
              </a:rPr>
              <a:t>sont interdits. </a:t>
            </a:r>
            <a:endParaRPr lang="fr-FR" sz="1050" dirty="0" smtClean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immeubles collectifs et les groupes d'habitations doivent être équipés d'une antenne </a:t>
            </a:r>
            <a:r>
              <a:rPr lang="fr-FR" sz="1050" dirty="0" smtClean="0">
                <a:latin typeface="Gotham Bold"/>
              </a:rPr>
              <a:t>commune </a:t>
            </a:r>
            <a:r>
              <a:rPr lang="fr-FR" sz="1050" dirty="0">
                <a:latin typeface="Gotham Bold"/>
              </a:rPr>
              <a:t>unique par immeuble à laquelle les différents logements sont </a:t>
            </a:r>
            <a:r>
              <a:rPr lang="fr-FR" sz="1050" dirty="0" smtClean="0">
                <a:latin typeface="Gotham Bold"/>
              </a:rPr>
              <a:t>raccordés</a:t>
            </a:r>
            <a:r>
              <a:rPr lang="fr-FR" sz="1050" dirty="0">
                <a:latin typeface="Gotham Bold"/>
              </a:rPr>
              <a:t>. </a:t>
            </a:r>
            <a:r>
              <a:rPr lang="fr-FR" sz="1050" dirty="0" smtClean="0">
                <a:latin typeface="Gotham Bold"/>
              </a:rPr>
              <a:t>Les </a:t>
            </a:r>
            <a:r>
              <a:rPr lang="fr-FR" sz="1050" u="sng" dirty="0">
                <a:latin typeface="Gotham Bold"/>
              </a:rPr>
              <a:t>antennes </a:t>
            </a:r>
            <a:r>
              <a:rPr lang="fr-FR" sz="1050" u="sng" dirty="0" smtClean="0">
                <a:latin typeface="Gotham Bold"/>
              </a:rPr>
              <a:t>ne </a:t>
            </a:r>
            <a:r>
              <a:rPr lang="fr-FR" sz="1050" u="sng" dirty="0">
                <a:latin typeface="Gotham Bold"/>
              </a:rPr>
              <a:t>peuvent être situées en façade</a:t>
            </a:r>
            <a:r>
              <a:rPr lang="fr-FR" sz="1050" dirty="0">
                <a:latin typeface="Gotham Bold"/>
              </a:rPr>
              <a:t>. Elles ne peuvent pas, sauf impossibilité technique, être situées sur un pan de </a:t>
            </a:r>
            <a:r>
              <a:rPr lang="fr-FR" sz="1050" dirty="0" smtClean="0">
                <a:latin typeface="Gotham Bold"/>
              </a:rPr>
              <a:t>toiture incliné </a:t>
            </a:r>
            <a:r>
              <a:rPr lang="fr-FR" sz="1050" dirty="0">
                <a:latin typeface="Gotham Bold"/>
              </a:rPr>
              <a:t>vers la rue ni sur les </a:t>
            </a:r>
            <a:r>
              <a:rPr lang="fr-FR" sz="1050" dirty="0" smtClean="0">
                <a:latin typeface="Gotham Bold"/>
              </a:rPr>
              <a:t>faîtages.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climatiseurs ou autres appareils thermiques de régulation (pompes à chaleur, double </a:t>
            </a:r>
            <a:r>
              <a:rPr lang="fr-FR" sz="1050" dirty="0" smtClean="0">
                <a:latin typeface="Gotham Bold"/>
              </a:rPr>
              <a:t>flux</a:t>
            </a:r>
            <a:r>
              <a:rPr lang="fr-FR" sz="1050" dirty="0">
                <a:latin typeface="Gotham Bold"/>
              </a:rPr>
              <a:t>) ne peuvent pas être situés en </a:t>
            </a:r>
            <a:r>
              <a:rPr lang="fr-FR" sz="1050" dirty="0" smtClean="0">
                <a:latin typeface="Gotham Bold"/>
              </a:rPr>
              <a:t>façades </a:t>
            </a:r>
            <a:r>
              <a:rPr lang="fr-FR" sz="1050" dirty="0">
                <a:latin typeface="Gotham Bold"/>
              </a:rPr>
              <a:t>principales. Ils ne doivent pas être fixés en </a:t>
            </a:r>
            <a:r>
              <a:rPr lang="fr-FR" sz="1050" dirty="0" smtClean="0">
                <a:latin typeface="Gotham Bold"/>
              </a:rPr>
              <a:t>allège </a:t>
            </a:r>
            <a:r>
              <a:rPr lang="fr-FR" sz="1050" dirty="0">
                <a:latin typeface="Gotham Bold"/>
              </a:rPr>
              <a:t>de </a:t>
            </a:r>
            <a:r>
              <a:rPr lang="fr-FR" sz="1050" dirty="0" smtClean="0">
                <a:latin typeface="Gotham Bold"/>
              </a:rPr>
              <a:t>balcon, </a:t>
            </a:r>
            <a:r>
              <a:rPr lang="fr-FR" sz="1050" dirty="0">
                <a:latin typeface="Gotham Bold"/>
              </a:rPr>
              <a:t>de </a:t>
            </a:r>
            <a:r>
              <a:rPr lang="fr-FR" sz="1050" dirty="0" smtClean="0">
                <a:latin typeface="Gotham Bold"/>
              </a:rPr>
              <a:t>loggia </a:t>
            </a:r>
            <a:r>
              <a:rPr lang="fr-FR" sz="1050" dirty="0">
                <a:latin typeface="Gotham Bold"/>
              </a:rPr>
              <a:t>ou de fenêtre, ou disposés au milieu d’une </a:t>
            </a:r>
            <a:r>
              <a:rPr lang="fr-FR" sz="1050" dirty="0" smtClean="0">
                <a:latin typeface="Gotham Bold"/>
              </a:rPr>
              <a:t>baie </a:t>
            </a:r>
            <a:r>
              <a:rPr lang="fr-FR" sz="1050" dirty="0">
                <a:latin typeface="Gotham Bold"/>
              </a:rPr>
              <a:t>condamnée, </a:t>
            </a:r>
            <a:r>
              <a:rPr lang="fr-FR" sz="1050" dirty="0" smtClean="0">
                <a:latin typeface="Gotham Bold"/>
              </a:rPr>
              <a:t>ou </a:t>
            </a:r>
            <a:r>
              <a:rPr lang="fr-FR" sz="1050" dirty="0">
                <a:latin typeface="Gotham Bold"/>
              </a:rPr>
              <a:t>sur les </a:t>
            </a:r>
            <a:r>
              <a:rPr lang="fr-FR" sz="1050" dirty="0" smtClean="0">
                <a:latin typeface="Gotham Bold"/>
              </a:rPr>
              <a:t>acrotères </a:t>
            </a:r>
            <a:r>
              <a:rPr lang="fr-FR" sz="1050" dirty="0">
                <a:latin typeface="Gotham Bold"/>
              </a:rPr>
              <a:t>ou encore sur un pan de </a:t>
            </a:r>
            <a:r>
              <a:rPr lang="fr-FR" sz="1050" dirty="0" smtClean="0">
                <a:latin typeface="Gotham Bold"/>
              </a:rPr>
              <a:t>toiture </a:t>
            </a:r>
            <a:r>
              <a:rPr lang="fr-FR" sz="1050" dirty="0">
                <a:latin typeface="Gotham Bold"/>
              </a:rPr>
              <a:t>incliné. Ces éléments, lorsqu’ils sont visibles, sont systématiquement habillés de </a:t>
            </a:r>
            <a:r>
              <a:rPr lang="fr-FR" sz="1050" dirty="0" err="1" smtClean="0">
                <a:latin typeface="Gotham Bold"/>
              </a:rPr>
              <a:t>ventelles</a:t>
            </a:r>
            <a:r>
              <a:rPr lang="fr-FR" sz="1050" dirty="0" smtClean="0">
                <a:latin typeface="Gotham Bold"/>
              </a:rPr>
              <a:t> </a:t>
            </a:r>
            <a:r>
              <a:rPr lang="fr-FR" sz="1050" dirty="0">
                <a:latin typeface="Gotham Bold"/>
              </a:rPr>
              <a:t>ou tout </a:t>
            </a:r>
            <a:r>
              <a:rPr lang="fr-FR" sz="1050" dirty="0" smtClean="0">
                <a:latin typeface="Gotham Bold"/>
              </a:rPr>
              <a:t>autre </a:t>
            </a:r>
            <a:r>
              <a:rPr lang="fr-FR" sz="1050" dirty="0">
                <a:latin typeface="Gotham Bold"/>
              </a:rPr>
              <a:t>système permettant d’assurer leur intégration architecturale. Leur traitement est </a:t>
            </a:r>
            <a:r>
              <a:rPr lang="fr-FR" sz="1050" dirty="0" smtClean="0">
                <a:latin typeface="Gotham Bold"/>
              </a:rPr>
              <a:t>particulièrement </a:t>
            </a:r>
            <a:r>
              <a:rPr lang="fr-FR" sz="1050" dirty="0">
                <a:latin typeface="Gotham Bold"/>
              </a:rPr>
              <a:t>soigné s’ils sont visibles du domaine </a:t>
            </a:r>
            <a:r>
              <a:rPr lang="fr-FR" sz="1050" dirty="0" smtClean="0">
                <a:latin typeface="Gotham Bold"/>
              </a:rPr>
              <a:t>public.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panneaux solaires posés en </a:t>
            </a:r>
            <a:r>
              <a:rPr lang="fr-FR" sz="1050" dirty="0" smtClean="0">
                <a:latin typeface="Gotham Bold"/>
              </a:rPr>
              <a:t>saillie </a:t>
            </a:r>
            <a:r>
              <a:rPr lang="fr-FR" sz="1050" dirty="0">
                <a:latin typeface="Gotham Bold"/>
              </a:rPr>
              <a:t>des </a:t>
            </a:r>
            <a:r>
              <a:rPr lang="fr-FR" sz="1050" dirty="0" smtClean="0">
                <a:latin typeface="Gotham Bold"/>
              </a:rPr>
              <a:t>façades </a:t>
            </a:r>
            <a:r>
              <a:rPr lang="fr-FR" sz="1050" dirty="0">
                <a:latin typeface="Gotham Bold"/>
              </a:rPr>
              <a:t>sont interdits. Ceux posés en applique, </a:t>
            </a:r>
            <a:r>
              <a:rPr lang="fr-FR" sz="1050" dirty="0" smtClean="0">
                <a:latin typeface="Gotham Bold"/>
              </a:rPr>
              <a:t>devront </a:t>
            </a:r>
            <a:r>
              <a:rPr lang="fr-FR" sz="1050" dirty="0">
                <a:latin typeface="Gotham Bold"/>
              </a:rPr>
              <a:t>tenir compte des éléments de façade afin de ne pas créer d’effet patchwork et être </a:t>
            </a:r>
            <a:r>
              <a:rPr lang="fr-FR" sz="1050" dirty="0" smtClean="0">
                <a:latin typeface="Gotham Bold"/>
              </a:rPr>
              <a:t>alignés </a:t>
            </a:r>
            <a:r>
              <a:rPr lang="fr-FR" sz="1050" dirty="0">
                <a:latin typeface="Gotham Bold"/>
              </a:rPr>
              <a:t>entre eux. Les tuiles solaires peuvent être </a:t>
            </a:r>
            <a:r>
              <a:rPr lang="fr-FR" sz="1050" dirty="0" smtClean="0">
                <a:latin typeface="Gotham Bold"/>
              </a:rPr>
              <a:t>utilisées.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3112376" y="1138801"/>
            <a:ext cx="4464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F9B002"/>
                </a:solidFill>
                <a:latin typeface="Gotham Bold"/>
              </a:rPr>
              <a:t>Contraintes urbaines (PLU)</a:t>
            </a:r>
            <a:endParaRPr lang="fr-FR" sz="2000" b="1" dirty="0">
              <a:solidFill>
                <a:srgbClr val="F9B002"/>
              </a:solidFill>
              <a:latin typeface="Gotham Bold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414717"/>
            <a:ext cx="10691812" cy="3847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CONTRAINTES TECHNIQUES</a:t>
            </a:r>
            <a:endParaRPr lang="fr-FR" sz="2800" b="1" dirty="0">
              <a:solidFill>
                <a:srgbClr val="4ABDC7"/>
              </a:solidFill>
              <a:latin typeface="Gotham Bold"/>
              <a:cs typeface="Gotham Bold" pitchFamily="2" charset="0"/>
            </a:endParaRPr>
          </a:p>
        </p:txBody>
      </p:sp>
      <p:pic>
        <p:nvPicPr>
          <p:cNvPr id="14" name="Picture 2" descr="Fichier:Logo Belfort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Contraintes de réalisation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251218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-1" y="1"/>
            <a:ext cx="10691813" cy="7084194"/>
          </a:xfrm>
          <a:prstGeom prst="rect">
            <a:avLst/>
          </a:prstGeom>
          <a:solidFill>
            <a:srgbClr val="F9B002">
              <a:alpha val="32000"/>
            </a:srgbClr>
          </a:solidFill>
          <a:ln>
            <a:solidFill>
              <a:srgbClr val="F9B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98213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21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143443" y="1138801"/>
            <a:ext cx="10402348" cy="582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Espace réservé du contenu 3"/>
          <p:cNvSpPr>
            <a:spLocks noGrp="1"/>
          </p:cNvSpPr>
          <p:nvPr>
            <p:ph idx="1"/>
          </p:nvPr>
        </p:nvSpPr>
        <p:spPr>
          <a:xfrm>
            <a:off x="232342" y="1520197"/>
            <a:ext cx="10214905" cy="5918935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2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200" b="1" dirty="0" smtClean="0">
                <a:solidFill>
                  <a:srgbClr val="F9B002"/>
                </a:solidFill>
                <a:latin typeface="Gotham Bold"/>
              </a:rPr>
              <a:t>Toitures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En cas de rénovation de </a:t>
            </a:r>
            <a:r>
              <a:rPr lang="fr-FR" sz="1200" dirty="0" smtClean="0">
                <a:latin typeface="Gotham Bold"/>
              </a:rPr>
              <a:t>toiture, </a:t>
            </a:r>
            <a:r>
              <a:rPr lang="fr-FR" sz="1200" dirty="0">
                <a:latin typeface="Gotham Bold"/>
              </a:rPr>
              <a:t>le projet doit prendre en compte le type de couverture </a:t>
            </a:r>
            <a:r>
              <a:rPr lang="fr-FR" sz="1200" dirty="0" smtClean="0">
                <a:latin typeface="Gotham Bold"/>
              </a:rPr>
              <a:t>existante </a:t>
            </a:r>
            <a:r>
              <a:rPr lang="fr-FR" sz="1200" dirty="0">
                <a:latin typeface="Gotham Bold"/>
              </a:rPr>
              <a:t>(densité, matériaux…). S’il participe à l’intérêt architectural de l’édifice ou de </a:t>
            </a:r>
            <a:r>
              <a:rPr lang="fr-FR" sz="1200" dirty="0" smtClean="0">
                <a:latin typeface="Gotham Bold"/>
              </a:rPr>
              <a:t>l’environnement</a:t>
            </a:r>
            <a:r>
              <a:rPr lang="fr-FR" sz="1200" dirty="0">
                <a:latin typeface="Gotham Bold"/>
              </a:rPr>
              <a:t>, il doit être restitué</a:t>
            </a:r>
            <a:r>
              <a:rPr lang="fr-FR" sz="120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 smtClean="0">
                <a:latin typeface="Gotham Bold"/>
              </a:rPr>
              <a:t>Si </a:t>
            </a:r>
            <a:r>
              <a:rPr lang="fr-FR" sz="1200" dirty="0">
                <a:latin typeface="Gotham Bold"/>
              </a:rPr>
              <a:t>la </a:t>
            </a:r>
            <a:r>
              <a:rPr lang="fr-FR" sz="1200" dirty="0" smtClean="0">
                <a:latin typeface="Gotham Bold"/>
              </a:rPr>
              <a:t>construction/ouvrage </a:t>
            </a:r>
            <a:r>
              <a:rPr lang="fr-FR" sz="1200" dirty="0">
                <a:latin typeface="Gotham Bold"/>
              </a:rPr>
              <a:t>comporte un élément historique ou décoratif en </a:t>
            </a:r>
            <a:r>
              <a:rPr lang="fr-FR" sz="1200" dirty="0" smtClean="0">
                <a:latin typeface="Gotham Bold"/>
              </a:rPr>
              <a:t>toiture ayant </a:t>
            </a:r>
            <a:r>
              <a:rPr lang="fr-FR" sz="1200" dirty="0">
                <a:latin typeface="Gotham Bold"/>
              </a:rPr>
              <a:t>un intérêt </a:t>
            </a:r>
            <a:r>
              <a:rPr lang="fr-FR" sz="1200" dirty="0" smtClean="0">
                <a:latin typeface="Gotham Bold"/>
              </a:rPr>
              <a:t>particulier, celui-ci </a:t>
            </a:r>
            <a:r>
              <a:rPr lang="fr-FR" sz="1200" dirty="0">
                <a:latin typeface="Gotham Bold"/>
              </a:rPr>
              <a:t>doit être préservé et intégré au projet</a:t>
            </a:r>
            <a:r>
              <a:rPr lang="fr-FR" sz="120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 smtClean="0">
                <a:latin typeface="Gotham Bold"/>
              </a:rPr>
              <a:t>De </a:t>
            </a:r>
            <a:r>
              <a:rPr lang="fr-FR" sz="1200" dirty="0">
                <a:latin typeface="Gotham Bold"/>
              </a:rPr>
              <a:t>manière générale, </a:t>
            </a:r>
            <a:r>
              <a:rPr lang="fr-FR" sz="1200" dirty="0" smtClean="0">
                <a:latin typeface="Gotham Bold"/>
              </a:rPr>
              <a:t>les toitures </a:t>
            </a:r>
            <a:r>
              <a:rPr lang="fr-FR" sz="1200" dirty="0">
                <a:latin typeface="Gotham Bold"/>
              </a:rPr>
              <a:t>doivent déborder de 0,30 m minimum sur toutes les </a:t>
            </a:r>
            <a:r>
              <a:rPr lang="fr-FR" sz="1200" dirty="0" smtClean="0">
                <a:latin typeface="Gotham Bold"/>
              </a:rPr>
              <a:t>façades </a:t>
            </a:r>
            <a:r>
              <a:rPr lang="fr-FR" sz="1200" dirty="0">
                <a:latin typeface="Gotham Bold"/>
              </a:rPr>
              <a:t>(gouttières non </a:t>
            </a:r>
            <a:r>
              <a:rPr lang="fr-FR" sz="1200" dirty="0" smtClean="0">
                <a:latin typeface="Gotham Bold"/>
              </a:rPr>
              <a:t>comprises</a:t>
            </a:r>
            <a:r>
              <a:rPr lang="fr-FR" sz="1200" dirty="0">
                <a:latin typeface="Gotham Bold"/>
              </a:rPr>
              <a:t>), sauf pour les </a:t>
            </a:r>
            <a:r>
              <a:rPr lang="fr-FR" sz="1200" dirty="0" smtClean="0">
                <a:latin typeface="Gotham Bold"/>
              </a:rPr>
              <a:t>lucarnes </a:t>
            </a:r>
            <a:r>
              <a:rPr lang="fr-FR" sz="1200" dirty="0">
                <a:latin typeface="Gotham Bold"/>
              </a:rPr>
              <a:t>et en limite mitoyenne de </a:t>
            </a:r>
            <a:r>
              <a:rPr lang="fr-FR" sz="1200" dirty="0" smtClean="0">
                <a:latin typeface="Gotham Bold"/>
              </a:rPr>
              <a:t>propriété.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 smtClean="0">
                <a:latin typeface="Gotham Bold"/>
              </a:rPr>
              <a:t>La pente des toiture doit se située entre 30° et 45°.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Les pans de </a:t>
            </a:r>
            <a:r>
              <a:rPr lang="fr-FR" sz="1200" dirty="0" smtClean="0">
                <a:latin typeface="Gotham Bold"/>
              </a:rPr>
              <a:t>toiture </a:t>
            </a:r>
            <a:r>
              <a:rPr lang="fr-FR" sz="1200" dirty="0">
                <a:latin typeface="Gotham Bold"/>
              </a:rPr>
              <a:t>situés en limite du domaine </a:t>
            </a:r>
            <a:r>
              <a:rPr lang="fr-FR" sz="1200" dirty="0" smtClean="0">
                <a:latin typeface="Gotham Bold"/>
              </a:rPr>
              <a:t>public </a:t>
            </a:r>
            <a:r>
              <a:rPr lang="fr-FR" sz="1200" dirty="0">
                <a:latin typeface="Gotham Bold"/>
              </a:rPr>
              <a:t>doivent être pourvus de </a:t>
            </a:r>
            <a:r>
              <a:rPr lang="fr-FR" sz="1200" dirty="0" smtClean="0">
                <a:latin typeface="Gotham Bold"/>
              </a:rPr>
              <a:t>pare neige.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 smtClean="0">
                <a:latin typeface="Gotham Bold"/>
              </a:rPr>
              <a:t>Les </a:t>
            </a:r>
            <a:r>
              <a:rPr lang="fr-FR" sz="1200" dirty="0">
                <a:latin typeface="Gotham Bold"/>
              </a:rPr>
              <a:t>couvertures en tuiles sont à dominante </a:t>
            </a:r>
            <a:r>
              <a:rPr lang="fr-FR" sz="1200" dirty="0" smtClean="0">
                <a:latin typeface="Gotham Bold"/>
              </a:rPr>
              <a:t>rouge. (hors cas des toitures à la </a:t>
            </a:r>
            <a:r>
              <a:rPr lang="fr-FR" sz="1200" dirty="0">
                <a:latin typeface="Gotham Bold"/>
              </a:rPr>
              <a:t>M</a:t>
            </a:r>
            <a:r>
              <a:rPr lang="fr-FR" sz="1200" dirty="0" smtClean="0">
                <a:latin typeface="Gotham Bold"/>
              </a:rPr>
              <a:t>ansart) Sauf </a:t>
            </a:r>
            <a:r>
              <a:rPr lang="fr-FR" sz="1200" dirty="0">
                <a:latin typeface="Gotham Bold"/>
              </a:rPr>
              <a:t>considérations architecturales particulières, les matériaux de couverture sont </a:t>
            </a:r>
            <a:r>
              <a:rPr lang="fr-FR" sz="1200" dirty="0" smtClean="0">
                <a:latin typeface="Gotham Bold"/>
              </a:rPr>
              <a:t>de </a:t>
            </a:r>
            <a:r>
              <a:rPr lang="fr-FR" sz="1200" dirty="0">
                <a:latin typeface="Gotham Bold"/>
              </a:rPr>
              <a:t>même type et de même couleur sur une même unité foncière.</a:t>
            </a:r>
            <a:endParaRPr lang="fr-FR" sz="1200" dirty="0" smtClean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Sont autorisés le zinc naturel ou coloré, et le cuivre dans sa couleur naturelle.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Sont aussi autorisés les bacs acier et le shingle </a:t>
            </a:r>
            <a:r>
              <a:rPr lang="fr-FR" sz="1200" dirty="0" smtClean="0">
                <a:latin typeface="Gotham Bold"/>
              </a:rPr>
              <a:t>de </a:t>
            </a:r>
            <a:r>
              <a:rPr lang="fr-FR" sz="1200" dirty="0">
                <a:latin typeface="Gotham Bold"/>
              </a:rPr>
              <a:t>couleur ardoise </a:t>
            </a:r>
            <a:r>
              <a:rPr lang="fr-FR" sz="1200" dirty="0" smtClean="0">
                <a:latin typeface="Gotham Bold"/>
              </a:rPr>
              <a:t>ou </a:t>
            </a:r>
            <a:r>
              <a:rPr lang="fr-FR" sz="1200" dirty="0">
                <a:latin typeface="Gotham Bold"/>
              </a:rPr>
              <a:t>rouge ou ayant des aspects se rapprochant de l’aspect </a:t>
            </a:r>
            <a:r>
              <a:rPr lang="fr-FR" sz="1200" dirty="0" smtClean="0">
                <a:latin typeface="Gotham Bold"/>
              </a:rPr>
              <a:t>zinc.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L’isolation thermique par l’extérieur </a:t>
            </a:r>
            <a:r>
              <a:rPr lang="fr-FR" sz="1200" dirty="0" smtClean="0">
                <a:latin typeface="Gotham Bold"/>
              </a:rPr>
              <a:t>en toiture doit être particulièrement soignée et doit </a:t>
            </a:r>
            <a:r>
              <a:rPr lang="fr-FR" sz="1200" dirty="0">
                <a:latin typeface="Gotham Bold"/>
              </a:rPr>
              <a:t>respecter </a:t>
            </a:r>
            <a:r>
              <a:rPr lang="fr-FR" sz="1200" dirty="0" smtClean="0">
                <a:latin typeface="Gotham Bold"/>
              </a:rPr>
              <a:t>les </a:t>
            </a:r>
            <a:r>
              <a:rPr lang="fr-FR" sz="1200" dirty="0">
                <a:latin typeface="Gotham Bold"/>
              </a:rPr>
              <a:t>proportions du toit </a:t>
            </a:r>
            <a:r>
              <a:rPr lang="fr-FR" sz="1200" dirty="0" smtClean="0">
                <a:latin typeface="Gotham Bold"/>
              </a:rPr>
              <a:t>afin de </a:t>
            </a:r>
            <a:r>
              <a:rPr lang="fr-FR" sz="1200" dirty="0">
                <a:latin typeface="Gotham Bold"/>
              </a:rPr>
              <a:t>ne pas dénaturer la </a:t>
            </a:r>
            <a:r>
              <a:rPr lang="fr-FR" sz="1200" dirty="0" smtClean="0">
                <a:latin typeface="Gotham Bold"/>
              </a:rPr>
              <a:t>toiture </a:t>
            </a:r>
            <a:r>
              <a:rPr lang="fr-FR" sz="1200" dirty="0">
                <a:latin typeface="Gotham Bold"/>
              </a:rPr>
              <a:t>et de ne pas « alourdir » son </a:t>
            </a:r>
            <a:r>
              <a:rPr lang="fr-FR" sz="1200" dirty="0" smtClean="0">
                <a:latin typeface="Gotham Bold"/>
              </a:rPr>
              <a:t>image.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Les </a:t>
            </a:r>
            <a:r>
              <a:rPr lang="fr-FR" sz="1200" dirty="0" smtClean="0">
                <a:latin typeface="Gotham Bold"/>
              </a:rPr>
              <a:t>lucarnes, </a:t>
            </a:r>
            <a:r>
              <a:rPr lang="fr-FR" sz="1200" dirty="0">
                <a:latin typeface="Gotham Bold"/>
              </a:rPr>
              <a:t>les fenêtres de </a:t>
            </a:r>
            <a:r>
              <a:rPr lang="fr-FR" sz="1200" dirty="0" smtClean="0">
                <a:latin typeface="Gotham Bold"/>
              </a:rPr>
              <a:t>toit </a:t>
            </a:r>
            <a:r>
              <a:rPr lang="fr-FR" sz="1200" dirty="0">
                <a:latin typeface="Gotham Bold"/>
              </a:rPr>
              <a:t>et les terrasses </a:t>
            </a:r>
            <a:r>
              <a:rPr lang="fr-FR" sz="1200" dirty="0" smtClean="0">
                <a:latin typeface="Gotham Bold"/>
              </a:rPr>
              <a:t>rentrantes </a:t>
            </a:r>
            <a:r>
              <a:rPr lang="fr-FR" sz="1200" dirty="0">
                <a:latin typeface="Gotham Bold"/>
              </a:rPr>
              <a:t>ne doivent pas coïncider </a:t>
            </a:r>
            <a:r>
              <a:rPr lang="fr-FR" sz="1200" dirty="0" smtClean="0">
                <a:latin typeface="Gotham Bold"/>
              </a:rPr>
              <a:t>avec </a:t>
            </a:r>
            <a:r>
              <a:rPr lang="fr-FR" sz="1200" dirty="0">
                <a:latin typeface="Gotham Bold"/>
              </a:rPr>
              <a:t>le </a:t>
            </a:r>
            <a:r>
              <a:rPr lang="fr-FR" sz="1200" dirty="0" smtClean="0">
                <a:latin typeface="Gotham Bold"/>
              </a:rPr>
              <a:t>faîtage </a:t>
            </a:r>
            <a:r>
              <a:rPr lang="fr-FR" sz="1200" dirty="0">
                <a:latin typeface="Gotham Bold"/>
              </a:rPr>
              <a:t>de la </a:t>
            </a:r>
            <a:r>
              <a:rPr lang="fr-FR" sz="1200" dirty="0" smtClean="0">
                <a:latin typeface="Gotham Bold"/>
              </a:rPr>
              <a:t>toiture </a:t>
            </a:r>
            <a:r>
              <a:rPr lang="fr-FR" sz="1200" dirty="0">
                <a:latin typeface="Gotham Bold"/>
              </a:rPr>
              <a:t>sauf pour des </a:t>
            </a:r>
            <a:r>
              <a:rPr lang="fr-FR" sz="1200" dirty="0" smtClean="0">
                <a:latin typeface="Gotham Bold"/>
              </a:rPr>
              <a:t>raisons d’intégration </a:t>
            </a:r>
            <a:r>
              <a:rPr lang="fr-FR" sz="1200" dirty="0">
                <a:latin typeface="Gotham Bold"/>
              </a:rPr>
              <a:t>architecturale. Une garde </a:t>
            </a:r>
            <a:r>
              <a:rPr lang="fr-FR" sz="1200" dirty="0" smtClean="0">
                <a:latin typeface="Gotham Bold"/>
              </a:rPr>
              <a:t>de </a:t>
            </a:r>
            <a:r>
              <a:rPr lang="fr-FR" sz="1200" dirty="0">
                <a:latin typeface="Gotham Bold"/>
              </a:rPr>
              <a:t>1 m minimum doit être observée par rapport au </a:t>
            </a:r>
            <a:r>
              <a:rPr lang="fr-FR" sz="1200" dirty="0" smtClean="0">
                <a:latin typeface="Gotham Bold"/>
              </a:rPr>
              <a:t>faîtage. De </a:t>
            </a:r>
            <a:r>
              <a:rPr lang="fr-FR" sz="1200" dirty="0">
                <a:latin typeface="Gotham Bold"/>
              </a:rPr>
              <a:t>même, tous les éléments de toit précités ne doivent pas être positionnés à une distance </a:t>
            </a:r>
            <a:r>
              <a:rPr lang="fr-FR" sz="1200" dirty="0" smtClean="0">
                <a:latin typeface="Gotham Bold"/>
              </a:rPr>
              <a:t>inférieure </a:t>
            </a:r>
            <a:r>
              <a:rPr lang="fr-FR" sz="1200" dirty="0">
                <a:latin typeface="Gotham Bold"/>
              </a:rPr>
              <a:t>à 1 m de l’égout du toit.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La </a:t>
            </a:r>
            <a:r>
              <a:rPr lang="fr-FR" sz="1200" dirty="0" smtClean="0">
                <a:latin typeface="Gotham Bold"/>
              </a:rPr>
              <a:t>toiture </a:t>
            </a:r>
            <a:r>
              <a:rPr lang="fr-FR" sz="1200" dirty="0">
                <a:latin typeface="Gotham Bold"/>
              </a:rPr>
              <a:t>des </a:t>
            </a:r>
            <a:r>
              <a:rPr lang="fr-FR" sz="1200" dirty="0" smtClean="0">
                <a:latin typeface="Gotham Bold"/>
              </a:rPr>
              <a:t>lucarnes </a:t>
            </a:r>
            <a:r>
              <a:rPr lang="fr-FR" sz="1200" dirty="0">
                <a:latin typeface="Gotham Bold"/>
              </a:rPr>
              <a:t>à </a:t>
            </a:r>
            <a:r>
              <a:rPr lang="fr-FR" sz="1200" dirty="0" smtClean="0">
                <a:latin typeface="Gotham Bold"/>
              </a:rPr>
              <a:t>pans </a:t>
            </a:r>
            <a:r>
              <a:rPr lang="fr-FR" sz="1200" dirty="0">
                <a:latin typeface="Gotham Bold"/>
              </a:rPr>
              <a:t>peut avoir une pente comprise entre 15° et 45° et un </a:t>
            </a:r>
            <a:r>
              <a:rPr lang="fr-FR" sz="1200" dirty="0" smtClean="0">
                <a:latin typeface="Gotham Bold"/>
              </a:rPr>
              <a:t>débord </a:t>
            </a:r>
            <a:r>
              <a:rPr lang="fr-FR" sz="1200" dirty="0">
                <a:latin typeface="Gotham Bold"/>
              </a:rPr>
              <a:t>de toit inférieur à 30 cm</a:t>
            </a:r>
            <a:r>
              <a:rPr lang="fr-FR" sz="120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Les </a:t>
            </a:r>
            <a:r>
              <a:rPr lang="fr-FR" sz="1200" dirty="0" smtClean="0">
                <a:latin typeface="Gotham Bold"/>
              </a:rPr>
              <a:t>lucarnes </a:t>
            </a:r>
            <a:r>
              <a:rPr lang="fr-FR" sz="1200" dirty="0">
                <a:latin typeface="Gotham Bold"/>
              </a:rPr>
              <a:t>retroussées (chiens </a:t>
            </a:r>
            <a:r>
              <a:rPr lang="fr-FR" sz="1200" dirty="0" smtClean="0">
                <a:latin typeface="Gotham Bold"/>
              </a:rPr>
              <a:t>assis), </a:t>
            </a:r>
            <a:r>
              <a:rPr lang="fr-FR" sz="1200" dirty="0">
                <a:latin typeface="Gotham Bold"/>
              </a:rPr>
              <a:t>à gâble, en guitare, à </a:t>
            </a:r>
            <a:r>
              <a:rPr lang="fr-FR" sz="1200" dirty="0" smtClean="0">
                <a:latin typeface="Gotham Bold"/>
              </a:rPr>
              <a:t>jouées </a:t>
            </a:r>
            <a:r>
              <a:rPr lang="fr-FR" sz="1200" dirty="0">
                <a:latin typeface="Gotham Bold"/>
              </a:rPr>
              <a:t>galbées ou trapèzes </a:t>
            </a:r>
            <a:r>
              <a:rPr lang="fr-FR" sz="1200" dirty="0" smtClean="0">
                <a:latin typeface="Gotham Bold"/>
              </a:rPr>
              <a:t>et </a:t>
            </a:r>
            <a:r>
              <a:rPr lang="fr-FR" sz="1200" dirty="0">
                <a:latin typeface="Gotham Bold"/>
              </a:rPr>
              <a:t>les </a:t>
            </a:r>
            <a:r>
              <a:rPr lang="fr-FR" sz="1200" dirty="0" smtClean="0">
                <a:latin typeface="Gotham Bold"/>
              </a:rPr>
              <a:t>lucarnes-pignons </a:t>
            </a:r>
            <a:r>
              <a:rPr lang="fr-FR" sz="1200" dirty="0">
                <a:latin typeface="Gotham Bold"/>
              </a:rPr>
              <a:t>sont interdites</a:t>
            </a:r>
            <a:r>
              <a:rPr lang="fr-FR" sz="120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Les « terrasses baignoires » ou terrasses rentrantes en </a:t>
            </a:r>
            <a:r>
              <a:rPr lang="fr-FR" sz="1200" dirty="0" smtClean="0">
                <a:latin typeface="Gotham Bold"/>
              </a:rPr>
              <a:t>toiture </a:t>
            </a:r>
            <a:r>
              <a:rPr lang="fr-FR" sz="1200" dirty="0">
                <a:latin typeface="Gotham Bold"/>
              </a:rPr>
              <a:t>sont autorisées dans la </a:t>
            </a:r>
            <a:r>
              <a:rPr lang="fr-FR" sz="1200" dirty="0" smtClean="0">
                <a:latin typeface="Gotham Bold"/>
              </a:rPr>
              <a:t>mesure </a:t>
            </a:r>
            <a:r>
              <a:rPr lang="fr-FR" sz="1200" dirty="0">
                <a:latin typeface="Gotham Bold"/>
              </a:rPr>
              <a:t>où elles sont de taille modeste et s'intègrent à l'architecture </a:t>
            </a:r>
            <a:r>
              <a:rPr lang="fr-FR" sz="1200" dirty="0" smtClean="0">
                <a:latin typeface="Gotham Bold"/>
              </a:rPr>
              <a:t>et </a:t>
            </a:r>
            <a:r>
              <a:rPr lang="fr-FR" sz="1200" dirty="0">
                <a:latin typeface="Gotham Bold"/>
              </a:rPr>
              <a:t>à son environnement</a:t>
            </a:r>
            <a:r>
              <a:rPr lang="fr-FR" sz="120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Les cheminées doivent être simples, massives et bien proportionnées. Les conduits de cheminées extérieurs bruts ne sont pas autorisés. Seuls ceux présentant </a:t>
            </a:r>
            <a:r>
              <a:rPr lang="fr-FR" sz="1200" dirty="0" smtClean="0">
                <a:latin typeface="Gotham Bold"/>
              </a:rPr>
              <a:t>un </a:t>
            </a:r>
            <a:r>
              <a:rPr lang="fr-FR" sz="1200" dirty="0">
                <a:latin typeface="Gotham Bold"/>
              </a:rPr>
              <a:t>aspect de finition esthétique suffisant (habillages, enduits ou autres…) peuvent être </a:t>
            </a:r>
            <a:r>
              <a:rPr lang="fr-FR" sz="1200" dirty="0" smtClean="0">
                <a:latin typeface="Gotham Bold"/>
              </a:rPr>
              <a:t>acceptés</a:t>
            </a:r>
            <a:r>
              <a:rPr lang="fr-FR" sz="1200" dirty="0">
                <a:latin typeface="Gotham Bold"/>
              </a:rPr>
              <a:t>.</a:t>
            </a:r>
            <a:endParaRPr lang="fr-FR" sz="1200" dirty="0" smtClean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 smtClean="0">
                <a:latin typeface="Gotham Bold"/>
              </a:rPr>
              <a:t>Au-dessus </a:t>
            </a:r>
            <a:r>
              <a:rPr lang="fr-FR" sz="1200" dirty="0">
                <a:latin typeface="Gotham Bold"/>
              </a:rPr>
              <a:t>des hauteurs totales prescrites, seuls des </a:t>
            </a:r>
            <a:r>
              <a:rPr lang="fr-FR" sz="1200" dirty="0" smtClean="0">
                <a:latin typeface="Gotham Bold"/>
              </a:rPr>
              <a:t>ouvrages </a:t>
            </a:r>
            <a:r>
              <a:rPr lang="fr-FR" sz="1200" dirty="0">
                <a:latin typeface="Gotham Bold"/>
              </a:rPr>
              <a:t>techniques strictement </a:t>
            </a:r>
            <a:r>
              <a:rPr lang="fr-FR" sz="1200" dirty="0" smtClean="0">
                <a:latin typeface="Gotham Bold"/>
              </a:rPr>
              <a:t>indispensables </a:t>
            </a:r>
            <a:r>
              <a:rPr lang="fr-FR" sz="1200" dirty="0">
                <a:latin typeface="Gotham Bold"/>
              </a:rPr>
              <a:t>et de faible importance sont </a:t>
            </a:r>
            <a:r>
              <a:rPr lang="fr-FR" sz="1200" dirty="0" smtClean="0">
                <a:latin typeface="Gotham Bold"/>
              </a:rPr>
              <a:t>autorisés.</a:t>
            </a:r>
            <a:endParaRPr lang="fr-FR" sz="1200" dirty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endParaRPr lang="fr-FR" sz="1200" dirty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endParaRPr lang="fr-FR" sz="1200" dirty="0">
              <a:latin typeface="Gotham Bold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3112376" y="1138801"/>
            <a:ext cx="4464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F9B002"/>
                </a:solidFill>
                <a:latin typeface="Gotham Bold"/>
              </a:rPr>
              <a:t>Contraintes urbaines (PLU)</a:t>
            </a:r>
            <a:endParaRPr lang="fr-FR" sz="2000" b="1" dirty="0">
              <a:solidFill>
                <a:srgbClr val="F9B002"/>
              </a:solidFill>
              <a:latin typeface="Gotham Bold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414717"/>
            <a:ext cx="10691812" cy="3847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CONTRAINTES TECHNIQUES</a:t>
            </a:r>
            <a:endParaRPr lang="fr-FR" sz="2800" b="1" dirty="0">
              <a:solidFill>
                <a:srgbClr val="4ABDC7"/>
              </a:solidFill>
              <a:latin typeface="Gotham Bold"/>
              <a:cs typeface="Gotham Bold" pitchFamily="2" charset="0"/>
            </a:endParaRPr>
          </a:p>
        </p:txBody>
      </p:sp>
      <p:pic>
        <p:nvPicPr>
          <p:cNvPr id="14" name="Picture 2" descr="Fichier:Logo Belfort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Contraintes de réalisation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65665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-1" y="1"/>
            <a:ext cx="10691813" cy="7084194"/>
          </a:xfrm>
          <a:prstGeom prst="rect">
            <a:avLst/>
          </a:prstGeom>
          <a:solidFill>
            <a:srgbClr val="F9B002">
              <a:alpha val="32000"/>
            </a:srgbClr>
          </a:solidFill>
          <a:ln>
            <a:solidFill>
              <a:srgbClr val="F9B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98213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22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143443" y="1138801"/>
            <a:ext cx="10402348" cy="582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Espace réservé du contenu 3"/>
          <p:cNvSpPr>
            <a:spLocks noGrp="1"/>
          </p:cNvSpPr>
          <p:nvPr>
            <p:ph idx="1"/>
          </p:nvPr>
        </p:nvSpPr>
        <p:spPr>
          <a:xfrm>
            <a:off x="232342" y="1604277"/>
            <a:ext cx="10214905" cy="5918935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2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200" b="1" dirty="0" smtClean="0">
                <a:solidFill>
                  <a:srgbClr val="F9B002"/>
                </a:solidFill>
                <a:latin typeface="Gotham Bold"/>
              </a:rPr>
              <a:t>Aménagement des espaces libres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La limite entre domaine </a:t>
            </a:r>
            <a:r>
              <a:rPr lang="fr-FR" sz="1200" dirty="0" smtClean="0">
                <a:latin typeface="Gotham Bold"/>
              </a:rPr>
              <a:t>public </a:t>
            </a:r>
            <a:r>
              <a:rPr lang="fr-FR" sz="1200" dirty="0">
                <a:latin typeface="Gotham Bold"/>
              </a:rPr>
              <a:t>et domaine privé doit être matérialisée au sol (</a:t>
            </a:r>
            <a:r>
              <a:rPr lang="fr-FR" sz="1200" dirty="0" smtClean="0">
                <a:latin typeface="Gotham Bold"/>
              </a:rPr>
              <a:t>clôtures, bordures</a:t>
            </a:r>
            <a:r>
              <a:rPr lang="fr-FR" sz="1200" dirty="0">
                <a:latin typeface="Gotham Bold"/>
              </a:rPr>
              <a:t>, pavés engravés</a:t>
            </a:r>
            <a:r>
              <a:rPr lang="fr-FR" sz="1200" dirty="0" smtClean="0">
                <a:latin typeface="Gotham Bold"/>
              </a:rPr>
              <a:t>…).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Les </a:t>
            </a:r>
            <a:r>
              <a:rPr lang="fr-FR" sz="1200" dirty="0" smtClean="0">
                <a:latin typeface="Gotham Bold"/>
              </a:rPr>
              <a:t>petits équipements </a:t>
            </a:r>
            <a:r>
              <a:rPr lang="fr-FR" sz="1200" dirty="0">
                <a:latin typeface="Gotham Bold"/>
              </a:rPr>
              <a:t>tels que transformateurs, boîtes aux lettres, locaux </a:t>
            </a:r>
            <a:r>
              <a:rPr lang="fr-FR" sz="1200" dirty="0" smtClean="0">
                <a:latin typeface="Gotham Bold"/>
              </a:rPr>
              <a:t>poubelles sont</a:t>
            </a:r>
            <a:r>
              <a:rPr lang="fr-FR" sz="1200" dirty="0">
                <a:latin typeface="Gotham Bold"/>
              </a:rPr>
              <a:t>, sauf en cas d'impossibilité technique, intégrés aux </a:t>
            </a:r>
            <a:r>
              <a:rPr lang="fr-FR" sz="1200" dirty="0" smtClean="0">
                <a:latin typeface="Gotham Bold"/>
              </a:rPr>
              <a:t>ou ouvrages existants </a:t>
            </a:r>
            <a:r>
              <a:rPr lang="fr-FR" sz="1200" dirty="0">
                <a:latin typeface="Gotham Bold"/>
              </a:rPr>
              <a:t>ou à créer. Dans le cas où ils sont traités isolément, leur insertion dans le paysage </a:t>
            </a:r>
            <a:r>
              <a:rPr lang="fr-FR" sz="1200" dirty="0" smtClean="0">
                <a:latin typeface="Gotham Bold"/>
              </a:rPr>
              <a:t>doit </a:t>
            </a:r>
            <a:r>
              <a:rPr lang="fr-FR" sz="1200" dirty="0">
                <a:latin typeface="Gotham Bold"/>
              </a:rPr>
              <a:t>être assurée, notamment par la création d'écrans de verdure. </a:t>
            </a:r>
            <a:endParaRPr lang="fr-FR" sz="1200" dirty="0" smtClean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Les coffrets (EDF, GDF, etc.) ne doivent en aucun cas être implantés ou faire </a:t>
            </a:r>
            <a:r>
              <a:rPr lang="fr-FR" sz="1200" dirty="0" smtClean="0">
                <a:latin typeface="Gotham Bold"/>
              </a:rPr>
              <a:t>saillie </a:t>
            </a:r>
            <a:r>
              <a:rPr lang="fr-FR" sz="1200" dirty="0">
                <a:latin typeface="Gotham Bold"/>
              </a:rPr>
              <a:t>sur les </a:t>
            </a:r>
            <a:r>
              <a:rPr lang="fr-FR" sz="1200" dirty="0" smtClean="0">
                <a:latin typeface="Gotham Bold"/>
              </a:rPr>
              <a:t>trottoirs </a:t>
            </a:r>
            <a:r>
              <a:rPr lang="fr-FR" sz="1200" dirty="0">
                <a:latin typeface="Gotham Bold"/>
              </a:rPr>
              <a:t>ou l'espace public sauf impossibilité </a:t>
            </a:r>
            <a:r>
              <a:rPr lang="fr-FR" sz="1200" dirty="0" smtClean="0">
                <a:latin typeface="Gotham Bold"/>
              </a:rPr>
              <a:t>technique. Ils </a:t>
            </a:r>
            <a:r>
              <a:rPr lang="fr-FR" sz="1200" dirty="0">
                <a:latin typeface="Gotham Bold"/>
              </a:rPr>
              <a:t>doivent être encastrés dans les </a:t>
            </a:r>
            <a:r>
              <a:rPr lang="fr-FR" sz="1200" dirty="0" smtClean="0">
                <a:latin typeface="Gotham Bold"/>
              </a:rPr>
              <a:t>façades </a:t>
            </a:r>
            <a:r>
              <a:rPr lang="fr-FR" sz="1200" dirty="0">
                <a:latin typeface="Gotham Bold"/>
              </a:rPr>
              <a:t>ou les parties maçonnées des </a:t>
            </a:r>
            <a:r>
              <a:rPr lang="fr-FR" sz="1200" dirty="0" smtClean="0">
                <a:latin typeface="Gotham Bold"/>
              </a:rPr>
              <a:t>clôtures.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endParaRPr lang="fr-FR" sz="1200" dirty="0" smtClean="0">
              <a:latin typeface="Gotham Bold"/>
            </a:endParaRPr>
          </a:p>
          <a:p>
            <a:pPr marL="503971" lvl="1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200" u="sng" dirty="0" smtClean="0">
                <a:latin typeface="Gotham Bold"/>
              </a:rPr>
              <a:t>Clôtures</a:t>
            </a:r>
            <a:endParaRPr lang="fr-FR" sz="760" u="sng" dirty="0" smtClean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 smtClean="0">
                <a:latin typeface="Gotham Bold"/>
              </a:rPr>
              <a:t>Les clôtures </a:t>
            </a:r>
            <a:r>
              <a:rPr lang="fr-FR" sz="1200" dirty="0">
                <a:latin typeface="Gotham Bold"/>
              </a:rPr>
              <a:t>ouvragées existantes ayant un intérêt patrimonial doivent être, si leur état de </a:t>
            </a:r>
            <a:r>
              <a:rPr lang="fr-FR" sz="1200" dirty="0" smtClean="0">
                <a:latin typeface="Gotham Bold"/>
              </a:rPr>
              <a:t>conservation </a:t>
            </a:r>
            <a:r>
              <a:rPr lang="fr-FR" sz="1200" dirty="0">
                <a:latin typeface="Gotham Bold"/>
              </a:rPr>
              <a:t>le permet, restaurées et conservées</a:t>
            </a:r>
            <a:r>
              <a:rPr lang="fr-FR" sz="120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 smtClean="0">
                <a:latin typeface="Gotham Bold"/>
              </a:rPr>
              <a:t>Les clôtures sont </a:t>
            </a:r>
            <a:r>
              <a:rPr lang="fr-FR" sz="1200" dirty="0">
                <a:latin typeface="Gotham Bold"/>
              </a:rPr>
              <a:t>autorisés </a:t>
            </a:r>
            <a:r>
              <a:rPr lang="fr-FR" sz="1200" dirty="0" smtClean="0">
                <a:latin typeface="Gotham Bold"/>
              </a:rPr>
              <a:t>avec des </a:t>
            </a:r>
            <a:r>
              <a:rPr lang="fr-FR" sz="1200" dirty="0">
                <a:latin typeface="Gotham Bold"/>
              </a:rPr>
              <a:t>matériaux locaux ou industrialisés dont l'aspect n'altère pas le caractère </a:t>
            </a:r>
            <a:r>
              <a:rPr lang="fr-FR" sz="1200" dirty="0" smtClean="0">
                <a:latin typeface="Gotham Bold"/>
              </a:rPr>
              <a:t>de </a:t>
            </a:r>
            <a:r>
              <a:rPr lang="fr-FR" sz="1200" dirty="0">
                <a:latin typeface="Gotham Bold"/>
              </a:rPr>
              <a:t>l'habitat ou de l'environnement (pierre, grès des Vosges, briques de </a:t>
            </a:r>
            <a:r>
              <a:rPr lang="fr-FR" sz="1200" dirty="0" smtClean="0">
                <a:latin typeface="Gotham Bold"/>
              </a:rPr>
              <a:t>parement, </a:t>
            </a:r>
            <a:r>
              <a:rPr lang="fr-FR" sz="1200" dirty="0">
                <a:latin typeface="Gotham Bold"/>
              </a:rPr>
              <a:t>bois </a:t>
            </a:r>
            <a:r>
              <a:rPr lang="fr-FR" sz="1200" dirty="0" smtClean="0">
                <a:latin typeface="Gotham Bold"/>
              </a:rPr>
              <a:t>naturels </a:t>
            </a:r>
            <a:r>
              <a:rPr lang="fr-FR" sz="1200" dirty="0">
                <a:latin typeface="Gotham Bold"/>
              </a:rPr>
              <a:t>traités, bétons blancs ou bétons gris structurés, inox mat, aluminium naturel ou </a:t>
            </a:r>
            <a:r>
              <a:rPr lang="fr-FR" sz="1200" dirty="0" smtClean="0">
                <a:latin typeface="Gotham Bold"/>
              </a:rPr>
              <a:t>anodisé </a:t>
            </a:r>
            <a:r>
              <a:rPr lang="fr-FR" sz="1200" dirty="0">
                <a:latin typeface="Gotham Bold"/>
              </a:rPr>
              <a:t>ou coloré). Sa couleur doit respecter les nuanciers des surfaces </a:t>
            </a:r>
            <a:r>
              <a:rPr lang="fr-FR" sz="1200" dirty="0" smtClean="0">
                <a:latin typeface="Gotham Bold"/>
              </a:rPr>
              <a:t>ponctuelles.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La hauteur </a:t>
            </a:r>
            <a:r>
              <a:rPr lang="fr-FR" sz="1200" dirty="0" smtClean="0">
                <a:latin typeface="Gotham Bold"/>
              </a:rPr>
              <a:t>totale </a:t>
            </a:r>
            <a:r>
              <a:rPr lang="fr-FR" sz="1200" dirty="0">
                <a:latin typeface="Gotham Bold"/>
              </a:rPr>
              <a:t>des </a:t>
            </a:r>
            <a:r>
              <a:rPr lang="fr-FR" sz="1200" dirty="0" smtClean="0">
                <a:latin typeface="Gotham Bold"/>
              </a:rPr>
              <a:t>clôtures </a:t>
            </a:r>
            <a:r>
              <a:rPr lang="fr-FR" sz="1200" dirty="0">
                <a:latin typeface="Gotham Bold"/>
              </a:rPr>
              <a:t>ne doit pas excéder 2 m. </a:t>
            </a:r>
            <a:r>
              <a:rPr lang="fr-FR" sz="1200" dirty="0" smtClean="0">
                <a:latin typeface="Gotham Bold"/>
              </a:rPr>
              <a:t>Cependant</a:t>
            </a:r>
            <a:r>
              <a:rPr lang="fr-FR" sz="1200" dirty="0">
                <a:latin typeface="Gotham Bold"/>
              </a:rPr>
              <a:t>, elle pourra atteindre 2,50 m </a:t>
            </a:r>
            <a:r>
              <a:rPr lang="fr-FR" sz="1200" dirty="0" smtClean="0">
                <a:latin typeface="Gotham Bold"/>
              </a:rPr>
              <a:t>lorsque </a:t>
            </a:r>
            <a:r>
              <a:rPr lang="fr-FR" sz="1200" dirty="0">
                <a:latin typeface="Gotham Bold"/>
              </a:rPr>
              <a:t>l'opération s'inscrit dans un projet </a:t>
            </a:r>
            <a:r>
              <a:rPr lang="fr-FR" sz="1200" dirty="0" smtClean="0">
                <a:latin typeface="Gotham Bold"/>
              </a:rPr>
              <a:t>d'ensemble redéfinissant </a:t>
            </a:r>
            <a:r>
              <a:rPr lang="fr-FR" sz="1200" dirty="0">
                <a:latin typeface="Gotham Bold"/>
              </a:rPr>
              <a:t>les relations entre l'espace public et l'espace </a:t>
            </a:r>
            <a:r>
              <a:rPr lang="fr-FR" sz="1200" dirty="0" smtClean="0">
                <a:latin typeface="Gotham Bold"/>
              </a:rPr>
              <a:t>privé.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 smtClean="0">
                <a:latin typeface="Gotham Bold"/>
              </a:rPr>
              <a:t>Le </a:t>
            </a:r>
            <a:r>
              <a:rPr lang="fr-FR" sz="1200" dirty="0">
                <a:latin typeface="Gotham Bold"/>
              </a:rPr>
              <a:t>portail </a:t>
            </a:r>
            <a:r>
              <a:rPr lang="fr-FR" sz="1200" dirty="0" smtClean="0">
                <a:latin typeface="Gotham Bold"/>
              </a:rPr>
              <a:t>doit </a:t>
            </a:r>
            <a:r>
              <a:rPr lang="fr-FR" sz="1200" dirty="0">
                <a:latin typeface="Gotham Bold"/>
              </a:rPr>
              <a:t>être </a:t>
            </a:r>
            <a:r>
              <a:rPr lang="fr-FR" sz="1200" dirty="0" smtClean="0">
                <a:latin typeface="Gotham Bold"/>
              </a:rPr>
              <a:t>traité </a:t>
            </a:r>
            <a:r>
              <a:rPr lang="fr-FR" sz="1200" dirty="0">
                <a:latin typeface="Gotham Bold"/>
              </a:rPr>
              <a:t>de manière </a:t>
            </a:r>
            <a:r>
              <a:rPr lang="fr-FR" sz="1200" dirty="0" smtClean="0">
                <a:latin typeface="Gotham Bold"/>
              </a:rPr>
              <a:t>homogène en harmonie avec la clôture.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La partie inférieure de la </a:t>
            </a:r>
            <a:r>
              <a:rPr lang="fr-FR" sz="1200" dirty="0" smtClean="0">
                <a:latin typeface="Gotham Bold"/>
              </a:rPr>
              <a:t>clôture </a:t>
            </a:r>
            <a:r>
              <a:rPr lang="fr-FR" sz="1200" dirty="0">
                <a:latin typeface="Gotham Bold"/>
              </a:rPr>
              <a:t>(y compris du portail et du portillon) peut être soit </a:t>
            </a:r>
            <a:r>
              <a:rPr lang="fr-FR" sz="1200" dirty="0" smtClean="0">
                <a:latin typeface="Gotham Bold"/>
              </a:rPr>
              <a:t>ajourée </a:t>
            </a:r>
            <a:r>
              <a:rPr lang="fr-FR" sz="1200" dirty="0">
                <a:latin typeface="Gotham Bold"/>
              </a:rPr>
              <a:t>soit </a:t>
            </a:r>
            <a:r>
              <a:rPr lang="fr-FR" sz="1200" dirty="0" smtClean="0">
                <a:latin typeface="Gotham Bold"/>
              </a:rPr>
              <a:t>pleine. </a:t>
            </a:r>
            <a:r>
              <a:rPr lang="fr-FR" sz="1200" dirty="0">
                <a:latin typeface="Gotham Bold"/>
              </a:rPr>
              <a:t>Dans ce dernier cas, la partie </a:t>
            </a:r>
            <a:r>
              <a:rPr lang="fr-FR" sz="1200" dirty="0" smtClean="0">
                <a:latin typeface="Gotham Bold"/>
              </a:rPr>
              <a:t>pleine </a:t>
            </a:r>
            <a:r>
              <a:rPr lang="fr-FR" sz="1200" dirty="0">
                <a:latin typeface="Gotham Bold"/>
              </a:rPr>
              <a:t>ne doit pas, sauf </a:t>
            </a:r>
            <a:r>
              <a:rPr lang="fr-FR" sz="1200" dirty="0" smtClean="0">
                <a:latin typeface="Gotham Bold"/>
              </a:rPr>
              <a:t>exceptions, </a:t>
            </a:r>
            <a:r>
              <a:rPr lang="fr-FR" sz="1200" dirty="0">
                <a:latin typeface="Gotham Bold"/>
              </a:rPr>
              <a:t>excéder 1 m de hauteur. </a:t>
            </a:r>
            <a:endParaRPr lang="fr-FR" sz="1200" dirty="0" smtClean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La partie supérieure de la </a:t>
            </a:r>
            <a:r>
              <a:rPr lang="fr-FR" sz="1200" dirty="0" smtClean="0">
                <a:latin typeface="Gotham Bold"/>
              </a:rPr>
              <a:t>clôture </a:t>
            </a:r>
            <a:r>
              <a:rPr lang="fr-FR" sz="1200" dirty="0">
                <a:latin typeface="Gotham Bold"/>
              </a:rPr>
              <a:t>doit être ajourée et assurer une </a:t>
            </a:r>
            <a:r>
              <a:rPr lang="fr-FR" sz="1200" dirty="0" smtClean="0">
                <a:latin typeface="Gotham Bold"/>
              </a:rPr>
              <a:t>transparence. Exceptionnellement </a:t>
            </a:r>
            <a:r>
              <a:rPr lang="fr-FR" sz="1200" dirty="0">
                <a:latin typeface="Gotham Bold"/>
              </a:rPr>
              <a:t>en limite </a:t>
            </a:r>
            <a:r>
              <a:rPr lang="fr-FR" sz="1200" dirty="0" smtClean="0">
                <a:latin typeface="Gotham Bold"/>
              </a:rPr>
              <a:t>séparative </a:t>
            </a:r>
            <a:r>
              <a:rPr lang="fr-FR" sz="1200" dirty="0">
                <a:latin typeface="Gotham Bold"/>
              </a:rPr>
              <a:t>et sur une distance n’excédant pas un tiers de </a:t>
            </a:r>
            <a:r>
              <a:rPr lang="fr-FR" sz="1200" dirty="0" smtClean="0">
                <a:latin typeface="Gotham Bold"/>
              </a:rPr>
              <a:t>la </a:t>
            </a:r>
            <a:r>
              <a:rPr lang="fr-FR" sz="1200" dirty="0">
                <a:latin typeface="Gotham Bold"/>
              </a:rPr>
              <a:t>longueur totale de la </a:t>
            </a:r>
            <a:r>
              <a:rPr lang="fr-FR" sz="1200" dirty="0" smtClean="0">
                <a:latin typeface="Gotham Bold"/>
              </a:rPr>
              <a:t>clôture </a:t>
            </a:r>
            <a:r>
              <a:rPr lang="fr-FR" sz="1200" dirty="0">
                <a:latin typeface="Gotham Bold"/>
              </a:rPr>
              <a:t>sur le côté </a:t>
            </a:r>
            <a:r>
              <a:rPr lang="fr-FR" sz="1200" dirty="0" smtClean="0">
                <a:latin typeface="Gotham Bold"/>
              </a:rPr>
              <a:t>concerné, peuvent </a:t>
            </a:r>
            <a:r>
              <a:rPr lang="fr-FR" sz="1200" dirty="0">
                <a:latin typeface="Gotham Bold"/>
              </a:rPr>
              <a:t>être autorisées des </a:t>
            </a:r>
            <a:r>
              <a:rPr lang="fr-FR" sz="1200" dirty="0" smtClean="0">
                <a:latin typeface="Gotham Bold"/>
              </a:rPr>
              <a:t>clôtures </a:t>
            </a:r>
            <a:r>
              <a:rPr lang="fr-FR" sz="1200" dirty="0">
                <a:latin typeface="Gotham Bold"/>
              </a:rPr>
              <a:t>pleines sur toute </a:t>
            </a:r>
            <a:r>
              <a:rPr lang="fr-FR" sz="1200" dirty="0" smtClean="0">
                <a:latin typeface="Gotham Bold"/>
              </a:rPr>
              <a:t>hauteur </a:t>
            </a:r>
            <a:r>
              <a:rPr lang="fr-FR" sz="1200" dirty="0">
                <a:latin typeface="Gotham Bold"/>
              </a:rPr>
              <a:t>en guise de brise </a:t>
            </a:r>
            <a:r>
              <a:rPr lang="fr-FR" sz="1200" dirty="0" smtClean="0">
                <a:latin typeface="Gotham Bold"/>
              </a:rPr>
              <a:t>vue.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Les clôtures en limite de domaine </a:t>
            </a:r>
            <a:r>
              <a:rPr lang="fr-FR" sz="1200" dirty="0" smtClean="0">
                <a:latin typeface="Gotham Bold"/>
              </a:rPr>
              <a:t>public </a:t>
            </a:r>
            <a:r>
              <a:rPr lang="fr-FR" sz="1200" dirty="0">
                <a:latin typeface="Gotham Bold"/>
              </a:rPr>
              <a:t>ou de </a:t>
            </a:r>
            <a:r>
              <a:rPr lang="fr-FR" sz="1200" dirty="0" smtClean="0">
                <a:latin typeface="Gotham Bold"/>
              </a:rPr>
              <a:t>voie </a:t>
            </a:r>
            <a:r>
              <a:rPr lang="fr-FR" sz="1200" dirty="0">
                <a:latin typeface="Gotham Bold"/>
              </a:rPr>
              <a:t>privée doivent également </a:t>
            </a:r>
            <a:r>
              <a:rPr lang="fr-FR" sz="1200" dirty="0" smtClean="0">
                <a:latin typeface="Gotham Bold"/>
              </a:rPr>
              <a:t>comporter </a:t>
            </a:r>
            <a:r>
              <a:rPr lang="fr-FR" sz="1200" dirty="0">
                <a:latin typeface="Gotham Bold"/>
              </a:rPr>
              <a:t>des éléments de finition esthétiques </a:t>
            </a:r>
            <a:r>
              <a:rPr lang="fr-FR" sz="1200" dirty="0" smtClean="0">
                <a:latin typeface="Gotham Bold"/>
              </a:rPr>
              <a:t>urbaine.</a:t>
            </a:r>
            <a:endParaRPr lang="fr-FR" sz="1200" dirty="0">
              <a:latin typeface="Gotham Bold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3112376" y="1138801"/>
            <a:ext cx="4464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F9B002"/>
                </a:solidFill>
                <a:latin typeface="Gotham Bold"/>
              </a:rPr>
              <a:t>Contraintes urbaines (PLU)</a:t>
            </a:r>
            <a:endParaRPr lang="fr-FR" sz="2000" b="1" dirty="0">
              <a:solidFill>
                <a:srgbClr val="F9B002"/>
              </a:solidFill>
              <a:latin typeface="Gotham Bold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414717"/>
            <a:ext cx="10691812" cy="3847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CONTRAINTES TECHNIQUES</a:t>
            </a:r>
            <a:endParaRPr lang="fr-FR" sz="2800" b="1" dirty="0">
              <a:solidFill>
                <a:srgbClr val="4ABDC7"/>
              </a:solidFill>
              <a:latin typeface="Gotham Bold"/>
              <a:cs typeface="Gotham Bold" pitchFamily="2" charset="0"/>
            </a:endParaRPr>
          </a:p>
        </p:txBody>
      </p:sp>
      <p:pic>
        <p:nvPicPr>
          <p:cNvPr id="14" name="Picture 2" descr="Fichier:Logo Belfort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Contraintes de réalisation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09999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BAC6252-17A1-88EF-6D49-F71241D3E6AF}"/>
              </a:ext>
            </a:extLst>
          </p:cNvPr>
          <p:cNvSpPr/>
          <p:nvPr/>
        </p:nvSpPr>
        <p:spPr>
          <a:xfrm>
            <a:off x="0" y="3184634"/>
            <a:ext cx="10691813" cy="4375041"/>
          </a:xfrm>
          <a:prstGeom prst="rect">
            <a:avLst/>
          </a:prstGeom>
          <a:solidFill>
            <a:srgbClr val="3B98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pic>
        <p:nvPicPr>
          <p:cNvPr id="10" name="Image 9" descr="Une image contenant capture d’écran, conception&#10;&#10;Description générée automatiquement">
            <a:extLst>
              <a:ext uri="{FF2B5EF4-FFF2-40B4-BE49-F238E27FC236}">
                <a16:creationId xmlns:a16="http://schemas.microsoft.com/office/drawing/2014/main" id="{65D771FD-BAC2-95A4-8E86-6885CCEDDB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89" t="39294" r="5506" b="18346"/>
          <a:stretch/>
        </p:blipFill>
        <p:spPr>
          <a:xfrm>
            <a:off x="0" y="3195146"/>
            <a:ext cx="10691813" cy="1166648"/>
          </a:xfrm>
          <a:prstGeom prst="rect">
            <a:avLst/>
          </a:prstGeom>
          <a:effectLst>
            <a:outerShdw blurRad="62555" dist="38100" dir="2700000" algn="tl" rotWithShape="0">
              <a:prstClr val="black">
                <a:alpha val="17439"/>
              </a:prstClr>
            </a:outerShdw>
          </a:effectLst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8A21D01-836A-8CFA-A411-F91AEF427F46}"/>
              </a:ext>
            </a:extLst>
          </p:cNvPr>
          <p:cNvSpPr txBox="1"/>
          <p:nvPr/>
        </p:nvSpPr>
        <p:spPr>
          <a:xfrm>
            <a:off x="7653866" y="4573084"/>
            <a:ext cx="247629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i="1" dirty="0" smtClean="0">
                <a:solidFill>
                  <a:schemeClr val="bg1"/>
                </a:solidFill>
                <a:latin typeface="Gotham Book" pitchFamily="2" charset="0"/>
                <a:cs typeface="Gotham Book" pitchFamily="2" charset="0"/>
              </a:rPr>
              <a:t>34 Avenue </a:t>
            </a:r>
            <a:r>
              <a:rPr lang="fr-FR" i="1" dirty="0">
                <a:solidFill>
                  <a:schemeClr val="bg1"/>
                </a:solidFill>
                <a:latin typeface="Gotham Book" pitchFamily="2" charset="0"/>
                <a:cs typeface="Gotham Book" pitchFamily="2" charset="0"/>
              </a:rPr>
              <a:t>Jean-Jaurès</a:t>
            </a:r>
          </a:p>
          <a:p>
            <a:pPr algn="r"/>
            <a:endParaRPr lang="fr-FR" i="1" dirty="0">
              <a:solidFill>
                <a:schemeClr val="bg1"/>
              </a:solidFill>
              <a:latin typeface="Gotham Book" pitchFamily="2" charset="0"/>
              <a:cs typeface="Gotham Book" pitchFamily="2" charset="0"/>
            </a:endParaRPr>
          </a:p>
          <a:p>
            <a:pPr algn="r"/>
            <a:r>
              <a:rPr lang="fr-FR" i="1" dirty="0" smtClean="0">
                <a:solidFill>
                  <a:schemeClr val="bg1"/>
                </a:solidFill>
                <a:latin typeface="Gotham Book" pitchFamily="2" charset="0"/>
                <a:cs typeface="Gotham Book" pitchFamily="2" charset="0"/>
              </a:rPr>
              <a:t>90 000 BELFORT </a:t>
            </a:r>
            <a:endParaRPr lang="fr-FR" i="1" dirty="0">
              <a:solidFill>
                <a:schemeClr val="bg1"/>
              </a:solidFill>
              <a:latin typeface="Gotham Book" pitchFamily="2" charset="0"/>
              <a:cs typeface="Gotham Book" pitchFamily="2" charset="0"/>
            </a:endParaRPr>
          </a:p>
          <a:p>
            <a:pPr algn="r"/>
            <a:endParaRPr lang="fr-FR" i="1" dirty="0">
              <a:solidFill>
                <a:schemeClr val="bg1"/>
              </a:solidFill>
              <a:latin typeface="Gotham Book" pitchFamily="2" charset="0"/>
              <a:cs typeface="Gotham Book" pitchFamily="2" charset="0"/>
            </a:endParaRPr>
          </a:p>
        </p:txBody>
      </p:sp>
      <p:pic>
        <p:nvPicPr>
          <p:cNvPr id="12" name="Picture 2" descr="Fichier:Logo Belfort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214" y="232337"/>
            <a:ext cx="3239384" cy="283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9346CF93-99A3-35AA-E3EC-7AC0A2E5EEA8}"/>
              </a:ext>
            </a:extLst>
          </p:cNvPr>
          <p:cNvSpPr txBox="1"/>
          <p:nvPr/>
        </p:nvSpPr>
        <p:spPr>
          <a:xfrm>
            <a:off x="1048234" y="3586109"/>
            <a:ext cx="7843778" cy="3847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>
              <a:lnSpc>
                <a:spcPts val="2980"/>
              </a:lnSpc>
            </a:pPr>
            <a:r>
              <a:rPr lang="fr-FR" sz="3200" b="1" dirty="0">
                <a:solidFill>
                  <a:srgbClr val="7A787A"/>
                </a:solidFill>
                <a:latin typeface="Gotham Bold" pitchFamily="2" charset="0"/>
                <a:cs typeface="Gotham Bold" pitchFamily="2" charset="0"/>
              </a:rPr>
              <a:t>APPEL À MANIFESTATION D’INTÉRÊT </a:t>
            </a:r>
          </a:p>
        </p:txBody>
      </p:sp>
    </p:spTree>
    <p:extLst>
      <p:ext uri="{BB962C8B-B14F-4D97-AF65-F5344CB8AC3E}">
        <p14:creationId xmlns:p14="http://schemas.microsoft.com/office/powerpoint/2010/main" val="6951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-1" y="1"/>
            <a:ext cx="10691813" cy="7084194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3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Objet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3508742" y="1320703"/>
            <a:ext cx="7140538" cy="5578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152352" rIns="91440" bIns="152352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defTabSz="914400">
              <a:spcAft>
                <a:spcPts val="600"/>
              </a:spcAft>
            </a:pPr>
            <a:r>
              <a:rPr lang="fr-FR" sz="24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Contexte</a:t>
            </a:r>
            <a:endParaRPr lang="fr-FR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  <a:p>
            <a:pPr lvl="0" algn="just" defTabSz="914400">
              <a:spcAft>
                <a:spcPts val="300"/>
              </a:spcAft>
            </a:pP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La Ville de Belfort a pour objectif de mettre en </a:t>
            </a:r>
            <a:r>
              <a:rPr lang="fr-FR" altLang="fr-FR" sz="1300" dirty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œuvre une stratégie </a:t>
            </a: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fr-FR" altLang="fr-FR" sz="1300" b="1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revitalisation urbaine</a:t>
            </a: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altLang="fr-FR" sz="1300" dirty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notamment dans le quartier Jean </a:t>
            </a: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Jaurès.</a:t>
            </a:r>
            <a:endParaRPr lang="fr-FR" altLang="fr-FR" sz="1300" dirty="0">
              <a:latin typeface="Gotham Bold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defTabSz="914400">
              <a:spcAft>
                <a:spcPts val="300"/>
              </a:spcAft>
            </a:pPr>
            <a:r>
              <a:rPr lang="fr-FR" altLang="fr-FR" sz="1300" u="sng" dirty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Cette ambition se traduit par plusieurs orientations : </a:t>
            </a:r>
          </a:p>
          <a:p>
            <a:pPr marL="285750" lvl="0" indent="-285750" algn="just" defTabSz="914400">
              <a:spcAft>
                <a:spcPts val="300"/>
              </a:spcAft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altLang="fr-FR" sz="1300" dirty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Combiner une offre de logements neufs et la requalification du parc existant </a:t>
            </a: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pour </a:t>
            </a:r>
            <a:r>
              <a:rPr lang="fr-FR" altLang="fr-FR" sz="1300" dirty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entretenir l’image d’une ville dynamique et renouvelée visant l’arrivée de nouveaux ménages. </a:t>
            </a:r>
            <a:endParaRPr lang="fr-FR" altLang="fr-FR" sz="1300" dirty="0" smtClean="0">
              <a:latin typeface="Gotham Bold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 defTabSz="914400">
              <a:spcAft>
                <a:spcPts val="300"/>
              </a:spcAft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Développer </a:t>
            </a:r>
            <a:r>
              <a:rPr lang="fr-FR" altLang="fr-FR" sz="1300" dirty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des formes d’habitat </a:t>
            </a: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attractives pour les familles ;</a:t>
            </a:r>
          </a:p>
          <a:p>
            <a:pPr marL="285750" lvl="0" indent="-285750" algn="just" defTabSz="914400">
              <a:spcAft>
                <a:spcPts val="300"/>
              </a:spcAft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Exploiter </a:t>
            </a:r>
            <a:r>
              <a:rPr lang="fr-FR" altLang="fr-FR" sz="1300" dirty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le rapprochement domicile-travail-services comme un avantage à vivre en </a:t>
            </a: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ville ;</a:t>
            </a:r>
          </a:p>
          <a:p>
            <a:pPr marL="285750" lvl="0" indent="-285750" algn="just" defTabSz="914400">
              <a:spcAft>
                <a:spcPts val="300"/>
              </a:spcAft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Préserver </a:t>
            </a:r>
            <a:r>
              <a:rPr lang="fr-FR" altLang="fr-FR" sz="1300" dirty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un cadre de vie de qualité, en respectant les vues sur le grand paysage et l’architecture propre à la ville avec une politique colorimétrique très forte et un grand inventaire des bâtis et arbres remarquables. </a:t>
            </a:r>
          </a:p>
          <a:p>
            <a:pPr lvl="0" algn="just" defTabSz="914400">
              <a:spcAft>
                <a:spcPts val="300"/>
              </a:spcAft>
              <a:buClr>
                <a:srgbClr val="578B20"/>
              </a:buClr>
            </a:pPr>
            <a:r>
              <a:rPr lang="fr-FR" altLang="fr-FR" sz="1300" u="sng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Engagement de la Ville de Belfort sur les opérations en cours</a:t>
            </a:r>
            <a:endParaRPr lang="fr-FR" altLang="fr-FR" sz="1300" u="sng" dirty="0">
              <a:latin typeface="Gotham Bold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defTabSz="914400">
              <a:spcAft>
                <a:spcPts val="300"/>
              </a:spcAft>
            </a:pPr>
            <a:r>
              <a:rPr lang="fr-FR" altLang="fr-FR" sz="1300" dirty="0" smtClean="0">
                <a:latin typeface="Gotham Bold"/>
              </a:rPr>
              <a:t>La Ville de Belfort est attentive aux respects des normes et réglementations en vigueur ainsi qu’à la </a:t>
            </a:r>
            <a:r>
              <a:rPr lang="fr-FR" altLang="fr-FR" sz="1300" b="1" dirty="0" smtClean="0">
                <a:latin typeface="Gotham Bold"/>
              </a:rPr>
              <a:t>mise </a:t>
            </a:r>
            <a:r>
              <a:rPr lang="fr-FR" altLang="fr-FR" sz="1300" b="1" dirty="0">
                <a:latin typeface="Gotham Bold"/>
              </a:rPr>
              <a:t>en valeur </a:t>
            </a:r>
            <a:r>
              <a:rPr lang="fr-FR" altLang="fr-FR" sz="1300" b="1" dirty="0" smtClean="0">
                <a:latin typeface="Gotham Bold"/>
              </a:rPr>
              <a:t>de son patrimoine historique</a:t>
            </a:r>
            <a:r>
              <a:rPr lang="fr-FR" altLang="fr-FR" sz="1300" dirty="0" smtClean="0">
                <a:latin typeface="Gotham Bold"/>
              </a:rPr>
              <a:t>.</a:t>
            </a:r>
          </a:p>
          <a:p>
            <a:pPr lvl="0" algn="just" defTabSz="914400">
              <a:spcAft>
                <a:spcPts val="300"/>
              </a:spcAft>
            </a:pPr>
            <a:r>
              <a:rPr lang="fr-FR" altLang="fr-FR" sz="1300" dirty="0">
                <a:latin typeface="Gotham Bold"/>
              </a:rPr>
              <a:t>L’ensemble </a:t>
            </a:r>
            <a:r>
              <a:rPr lang="fr-FR" altLang="fr-FR" sz="1300" dirty="0" smtClean="0">
                <a:latin typeface="Gotham Bold"/>
              </a:rPr>
              <a:t>des projets s’inscrivent </a:t>
            </a:r>
            <a:r>
              <a:rPr lang="fr-FR" altLang="fr-FR" sz="1300" dirty="0">
                <a:latin typeface="Gotham Bold"/>
              </a:rPr>
              <a:t>dans une démarche </a:t>
            </a:r>
            <a:r>
              <a:rPr lang="fr-FR" altLang="fr-FR" sz="1300" dirty="0" smtClean="0">
                <a:latin typeface="Gotham Bold"/>
              </a:rPr>
              <a:t>visant à </a:t>
            </a:r>
            <a:r>
              <a:rPr lang="fr-FR" altLang="fr-FR" sz="1300" b="1" dirty="0" smtClean="0">
                <a:latin typeface="Gotham Bold"/>
              </a:rPr>
              <a:t>améliorer les </a:t>
            </a:r>
            <a:r>
              <a:rPr lang="fr-FR" altLang="fr-FR" sz="1300" b="1" dirty="0">
                <a:latin typeface="Gotham Bold"/>
              </a:rPr>
              <a:t>consommations </a:t>
            </a:r>
            <a:r>
              <a:rPr lang="fr-FR" altLang="fr-FR" sz="1300" b="1" dirty="0" smtClean="0">
                <a:latin typeface="Gotham Bold"/>
              </a:rPr>
              <a:t>énergétiques</a:t>
            </a:r>
            <a:r>
              <a:rPr lang="fr-FR" altLang="fr-FR" sz="1300" dirty="0">
                <a:latin typeface="Gotham Bold"/>
              </a:rPr>
              <a:t> </a:t>
            </a:r>
            <a:r>
              <a:rPr lang="fr-FR" altLang="fr-FR" sz="1300" dirty="0" smtClean="0">
                <a:latin typeface="Gotham Bold"/>
              </a:rPr>
              <a:t>et à </a:t>
            </a:r>
            <a:r>
              <a:rPr lang="fr-FR" altLang="fr-FR" sz="1300" b="1" dirty="0" smtClean="0">
                <a:latin typeface="Gotham Bold"/>
              </a:rPr>
              <a:t>optimiser les démarches environnementales</a:t>
            </a:r>
            <a:r>
              <a:rPr lang="fr-FR" altLang="fr-FR" sz="1300" dirty="0" smtClean="0">
                <a:latin typeface="Gotham Bold"/>
              </a:rPr>
              <a:t>.</a:t>
            </a:r>
          </a:p>
          <a:p>
            <a:pPr lvl="0" algn="just" defTabSz="914400">
              <a:spcAft>
                <a:spcPts val="300"/>
              </a:spcAft>
            </a:pPr>
            <a:r>
              <a:rPr lang="fr-FR" altLang="fr-FR" sz="1300" dirty="0" smtClean="0">
                <a:latin typeface="Gotham Bold"/>
              </a:rPr>
              <a:t>Par ailleurs, la ville s’est engagée dans une démarche de </a:t>
            </a:r>
            <a:r>
              <a:rPr lang="fr-FR" altLang="fr-FR" sz="1300" dirty="0">
                <a:latin typeface="Gotham Bold"/>
              </a:rPr>
              <a:t>gestion intégrée des eaux pluviales et de lutte contre les </a:t>
            </a:r>
            <a:r>
              <a:rPr lang="fr-FR" altLang="fr-FR" sz="1300" dirty="0" smtClean="0">
                <a:latin typeface="Gotham Bold"/>
              </a:rPr>
              <a:t>îlots </a:t>
            </a:r>
            <a:r>
              <a:rPr lang="fr-FR" altLang="fr-FR" sz="1300" dirty="0">
                <a:latin typeface="Gotham Bold"/>
              </a:rPr>
              <a:t>de chaleur. </a:t>
            </a:r>
            <a:endParaRPr lang="fr-FR" altLang="fr-FR" sz="1300" dirty="0" smtClean="0">
              <a:latin typeface="Gotham Bold"/>
            </a:endParaRPr>
          </a:p>
          <a:p>
            <a:pPr lvl="0" algn="just" defTabSz="914400">
              <a:spcAft>
                <a:spcPts val="300"/>
              </a:spcAft>
            </a:pPr>
            <a:endParaRPr lang="fr-FR" altLang="fr-FR" sz="1300" dirty="0" smtClean="0">
              <a:latin typeface="Gotham Bold"/>
            </a:endParaRPr>
          </a:p>
          <a:p>
            <a:pPr lvl="0" algn="just" defTabSz="914400"/>
            <a:r>
              <a:rPr lang="fr-FR" altLang="fr-FR" sz="1300" b="1" dirty="0" smtClean="0">
                <a:latin typeface="Gotham Bold"/>
              </a:rPr>
              <a:t>De </a:t>
            </a:r>
            <a:r>
              <a:rPr lang="fr-FR" altLang="fr-FR" sz="1300" b="1" dirty="0">
                <a:latin typeface="Gotham Bold"/>
              </a:rPr>
              <a:t>manière générale, il s’agit de </a:t>
            </a:r>
            <a:r>
              <a:rPr lang="fr-FR" altLang="fr-FR" sz="1300" b="1" dirty="0" smtClean="0">
                <a:latin typeface="Gotham Bold"/>
              </a:rPr>
              <a:t>proposer </a:t>
            </a:r>
            <a:r>
              <a:rPr lang="fr-FR" altLang="fr-FR" sz="1300" b="1" dirty="0">
                <a:latin typeface="Gotham Bold"/>
              </a:rPr>
              <a:t>aux acteurs du territoire de s’emparer de </a:t>
            </a:r>
            <a:r>
              <a:rPr lang="fr-FR" altLang="fr-FR" sz="1300" b="1" dirty="0" smtClean="0">
                <a:latin typeface="Gotham Bold"/>
              </a:rPr>
              <a:t>ce  bâtiment </a:t>
            </a:r>
            <a:r>
              <a:rPr lang="fr-FR" altLang="fr-FR" sz="1300" b="1" dirty="0">
                <a:latin typeface="Gotham Bold"/>
              </a:rPr>
              <a:t>pour imaginer de nouveaux lieux de vie, au cœur des quartiers, au bénéfice du </a:t>
            </a:r>
            <a:r>
              <a:rPr lang="fr-FR" altLang="fr-FR" sz="1300" b="1" dirty="0" smtClean="0">
                <a:latin typeface="Gotham Bold"/>
              </a:rPr>
              <a:t>plus </a:t>
            </a:r>
            <a:r>
              <a:rPr lang="fr-FR" altLang="fr-FR" sz="1300" b="1" dirty="0">
                <a:latin typeface="Gotham Bold"/>
              </a:rPr>
              <a:t>grand nombre.</a:t>
            </a:r>
            <a:endParaRPr kumimoji="0" lang="fr-FR" altLang="fr-FR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tham Bold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2">
            <a:extLst/>
          </a:blip>
          <a:srcRect l="11940" t="5684" r="22122"/>
          <a:stretch/>
        </p:blipFill>
        <p:spPr>
          <a:xfrm>
            <a:off x="0" y="1175657"/>
            <a:ext cx="3465673" cy="5916259"/>
          </a:xfrm>
          <a:prstGeom prst="rect">
            <a:avLst/>
          </a:prstGeom>
        </p:spPr>
      </p:pic>
      <p:pic>
        <p:nvPicPr>
          <p:cNvPr id="11" name="Picture 2" descr="Fichier:Logo Belfort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OBJET DE L’APPEL À </a:t>
            </a: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MANIFESTATION D’INTÉRÊT</a:t>
            </a:r>
          </a:p>
        </p:txBody>
      </p:sp>
    </p:spTree>
    <p:extLst>
      <p:ext uri="{BB962C8B-B14F-4D97-AF65-F5344CB8AC3E}">
        <p14:creationId xmlns:p14="http://schemas.microsoft.com/office/powerpoint/2010/main" val="399882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" y="1"/>
            <a:ext cx="10691812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4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64" name="ZoneTexte 63"/>
          <p:cNvSpPr txBox="1"/>
          <p:nvPr/>
        </p:nvSpPr>
        <p:spPr>
          <a:xfrm>
            <a:off x="143443" y="1392286"/>
            <a:ext cx="1043621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fr-FR" sz="1400" u="sng" dirty="0" smtClean="0">
                <a:latin typeface="Gotham Bold"/>
              </a:rPr>
              <a:t>Les ruptures physiques</a:t>
            </a:r>
          </a:p>
          <a:p>
            <a:pPr marL="285750" indent="-285750" algn="just"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200" b="1" dirty="0">
                <a:latin typeface="Gotham Bold"/>
              </a:rPr>
              <a:t>La Savoureuse </a:t>
            </a:r>
            <a:r>
              <a:rPr lang="fr-FR" sz="1200" dirty="0">
                <a:latin typeface="Gotham Bold"/>
              </a:rPr>
              <a:t>: </a:t>
            </a:r>
            <a:r>
              <a:rPr lang="fr-FR" sz="1200" dirty="0" smtClean="0">
                <a:latin typeface="Gotham Bold"/>
              </a:rPr>
              <a:t>La rivière représente </a:t>
            </a:r>
            <a:r>
              <a:rPr lang="fr-FR" sz="1200" dirty="0">
                <a:latin typeface="Gotham Bold"/>
              </a:rPr>
              <a:t>une rupture très présente dans le tissu urbain. </a:t>
            </a:r>
            <a:r>
              <a:rPr lang="fr-FR" sz="1200" dirty="0" smtClean="0">
                <a:latin typeface="Gotham Bold"/>
              </a:rPr>
              <a:t>Elle traverse </a:t>
            </a:r>
            <a:r>
              <a:rPr lang="fr-FR" sz="1200" dirty="0">
                <a:latin typeface="Gotham Bold"/>
              </a:rPr>
              <a:t>la ville en son centre </a:t>
            </a:r>
            <a:r>
              <a:rPr lang="fr-FR" sz="1200" dirty="0" smtClean="0">
                <a:latin typeface="Gotham Bold"/>
              </a:rPr>
              <a:t>à proximité des zones d’activité et offre également </a:t>
            </a:r>
            <a:r>
              <a:rPr lang="fr-FR" sz="1200" dirty="0">
                <a:latin typeface="Gotham Bold"/>
              </a:rPr>
              <a:t>des lieux de </a:t>
            </a:r>
            <a:r>
              <a:rPr lang="fr-FR" sz="1200" dirty="0" smtClean="0">
                <a:latin typeface="Gotham Bold"/>
              </a:rPr>
              <a:t>promenade ;</a:t>
            </a:r>
          </a:p>
          <a:p>
            <a:pPr marL="285750" indent="-285750" algn="just"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200" b="1" dirty="0" smtClean="0">
                <a:latin typeface="Gotham Bold"/>
              </a:rPr>
              <a:t>L’avenue </a:t>
            </a:r>
            <a:r>
              <a:rPr lang="fr-FR" sz="1200" b="1" dirty="0">
                <a:latin typeface="Gotham Bold"/>
              </a:rPr>
              <a:t>Jean Jaurès </a:t>
            </a:r>
            <a:r>
              <a:rPr lang="fr-FR" sz="1200" dirty="0">
                <a:latin typeface="Gotham Bold"/>
              </a:rPr>
              <a:t>: </a:t>
            </a:r>
            <a:r>
              <a:rPr lang="fr-FR" sz="1200" dirty="0" smtClean="0">
                <a:latin typeface="Gotham Bold"/>
              </a:rPr>
              <a:t>L’avenue est un axe </a:t>
            </a:r>
            <a:r>
              <a:rPr lang="fr-FR" sz="1200" dirty="0">
                <a:latin typeface="Gotham Bold"/>
              </a:rPr>
              <a:t>majeur en termes de circulation, reliant </a:t>
            </a:r>
            <a:r>
              <a:rPr lang="fr-FR" sz="1200" dirty="0" smtClean="0">
                <a:latin typeface="Gotham Bold"/>
              </a:rPr>
              <a:t>le centre ville de Belfort à Valdoie ;</a:t>
            </a:r>
          </a:p>
          <a:p>
            <a:pPr marL="285750" indent="-285750" algn="just"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200" b="1" dirty="0" smtClean="0">
                <a:latin typeface="Gotham Bold"/>
              </a:rPr>
              <a:t>La voie ferrée </a:t>
            </a:r>
            <a:r>
              <a:rPr lang="fr-FR" sz="1200" dirty="0" smtClean="0">
                <a:latin typeface="Gotham Bold"/>
              </a:rPr>
              <a:t>: L’emprise du chemin de fer marque une délimitation importante entre la zone industrielle (Alstom, GE</a:t>
            </a:r>
            <a:r>
              <a:rPr lang="fr-FR" sz="1200" dirty="0">
                <a:latin typeface="Gotham Bold"/>
              </a:rPr>
              <a:t>, </a:t>
            </a:r>
            <a:r>
              <a:rPr lang="fr-FR" sz="1200" dirty="0" smtClean="0">
                <a:latin typeface="Gotham Bold"/>
              </a:rPr>
              <a:t>Techn'hom</a:t>
            </a:r>
            <a:r>
              <a:rPr lang="fr-FR" sz="1200" dirty="0">
                <a:latin typeface="Gotham Bold"/>
              </a:rPr>
              <a:t>) </a:t>
            </a:r>
            <a:r>
              <a:rPr lang="fr-FR" sz="1200" dirty="0" smtClean="0">
                <a:latin typeface="Gotham Bold"/>
              </a:rPr>
              <a:t>et la quartier Jean Jaurès.</a:t>
            </a:r>
            <a:endParaRPr lang="fr-FR" sz="1200" dirty="0">
              <a:latin typeface="Gotham Bold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3490641" y="1179365"/>
            <a:ext cx="3615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Situation géographique</a:t>
            </a:r>
            <a:endParaRPr lang="fr-FR" sz="2400" dirty="0"/>
          </a:p>
        </p:txBody>
      </p:sp>
      <p:sp>
        <p:nvSpPr>
          <p:cNvPr id="66" name="Rectangle 65"/>
          <p:cNvSpPr/>
          <p:nvPr/>
        </p:nvSpPr>
        <p:spPr>
          <a:xfrm>
            <a:off x="4545417" y="2508347"/>
            <a:ext cx="15055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300"/>
              </a:spcAft>
            </a:pPr>
            <a:r>
              <a:rPr lang="fr-FR" sz="1400" u="sng" dirty="0" smtClean="0">
                <a:latin typeface="Gotham Bold"/>
              </a:rPr>
              <a:t>Plan de situation</a:t>
            </a:r>
            <a:endParaRPr lang="fr-FR" sz="1400" u="sng" dirty="0">
              <a:latin typeface="Gotham Bold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780" y="2802372"/>
            <a:ext cx="7221540" cy="4167895"/>
          </a:xfrm>
          <a:prstGeom prst="rect">
            <a:avLst/>
          </a:prstGeom>
        </p:spPr>
      </p:pic>
      <p:sp>
        <p:nvSpPr>
          <p:cNvPr id="34" name="Ellipse 33"/>
          <p:cNvSpPr/>
          <p:nvPr/>
        </p:nvSpPr>
        <p:spPr>
          <a:xfrm rot="15435150">
            <a:off x="5573006" y="4486369"/>
            <a:ext cx="315686" cy="68353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Picture 2" descr="Fichier:Logo Belfort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233066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" y="1"/>
            <a:ext cx="10691812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5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324821"/>
            <a:ext cx="72763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300"/>
              </a:spcAft>
            </a:pPr>
            <a:r>
              <a:rPr lang="fr-FR" sz="2400" b="1" dirty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Emprise du </a:t>
            </a:r>
            <a:r>
              <a:rPr lang="fr-FR" sz="24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bâtiment situé 34 avenue Jean Jaurès</a:t>
            </a:r>
            <a:endParaRPr lang="fr-FR" sz="24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7730430" y="1948066"/>
            <a:ext cx="2796148" cy="4692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7743130" y="2003263"/>
            <a:ext cx="2886235" cy="460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600" u="sng" dirty="0" smtClean="0">
                <a:latin typeface="Gotham Bold"/>
              </a:rPr>
              <a:t>Adresse</a:t>
            </a:r>
            <a:endParaRPr lang="fr-FR" sz="1400" u="sng" dirty="0" smtClean="0">
              <a:latin typeface="Gotham Bold"/>
            </a:endParaRPr>
          </a:p>
          <a:p>
            <a:r>
              <a:rPr lang="fr-FR" sz="1400" dirty="0" smtClean="0">
                <a:latin typeface="Gotham Bold"/>
              </a:rPr>
              <a:t>	34 avenue Jean Jaurès</a:t>
            </a:r>
          </a:p>
          <a:p>
            <a:r>
              <a:rPr lang="fr-FR" sz="1400" dirty="0" smtClean="0">
                <a:latin typeface="Gotham Bold"/>
              </a:rPr>
              <a:t>	90 000 Belfort</a:t>
            </a:r>
          </a:p>
          <a:p>
            <a:endParaRPr lang="fr-FR" sz="700" dirty="0">
              <a:latin typeface="Gotham Bold"/>
            </a:endParaRPr>
          </a:p>
          <a:p>
            <a:pPr>
              <a:spcAft>
                <a:spcPts val="600"/>
              </a:spcAft>
            </a:pPr>
            <a:r>
              <a:rPr lang="fr-FR" sz="1600" u="sng" dirty="0" smtClean="0">
                <a:latin typeface="Gotham Bold"/>
              </a:rPr>
              <a:t>Référence cadastrale</a:t>
            </a:r>
          </a:p>
          <a:p>
            <a:r>
              <a:rPr lang="fr-FR" sz="1400" dirty="0" smtClean="0">
                <a:latin typeface="Gotham Bold"/>
              </a:rPr>
              <a:t>	Parcelle n°145</a:t>
            </a:r>
          </a:p>
          <a:p>
            <a:r>
              <a:rPr lang="fr-FR" sz="1400" dirty="0" smtClean="0">
                <a:latin typeface="Gotham Bold"/>
              </a:rPr>
              <a:t>	Section AI</a:t>
            </a:r>
          </a:p>
          <a:p>
            <a:r>
              <a:rPr lang="fr-FR" sz="1400" dirty="0" smtClean="0">
                <a:latin typeface="Gotham Bold"/>
              </a:rPr>
              <a:t>	Contenance de 495 m²</a:t>
            </a:r>
          </a:p>
          <a:p>
            <a:endParaRPr lang="fr-FR" sz="700" dirty="0" smtClean="0">
              <a:latin typeface="Gotham Bold"/>
            </a:endParaRPr>
          </a:p>
          <a:p>
            <a:pPr>
              <a:spcAft>
                <a:spcPts val="600"/>
              </a:spcAft>
            </a:pPr>
            <a:r>
              <a:rPr lang="fr-FR" sz="1600" u="sng" dirty="0" smtClean="0">
                <a:latin typeface="Gotham Bold"/>
              </a:rPr>
              <a:t>PLU de Belfort </a:t>
            </a:r>
          </a:p>
          <a:p>
            <a:r>
              <a:rPr lang="fr-FR" sz="1400" dirty="0">
                <a:latin typeface="Gotham Bold"/>
              </a:rPr>
              <a:t>	</a:t>
            </a:r>
            <a:r>
              <a:rPr lang="fr-FR" sz="1400" dirty="0" smtClean="0">
                <a:latin typeface="Gotham Bold"/>
              </a:rPr>
              <a:t>Zone </a:t>
            </a:r>
            <a:r>
              <a:rPr lang="fr-FR" sz="1400" dirty="0" err="1" smtClean="0">
                <a:latin typeface="Gotham Bold"/>
              </a:rPr>
              <a:t>UAb</a:t>
            </a:r>
            <a:endParaRPr lang="fr-FR" sz="1400" dirty="0" smtClean="0">
              <a:latin typeface="Gotham Bold"/>
            </a:endParaRPr>
          </a:p>
          <a:p>
            <a:endParaRPr lang="fr-FR" sz="700" dirty="0">
              <a:latin typeface="Gotham Bold"/>
            </a:endParaRPr>
          </a:p>
          <a:p>
            <a:pPr>
              <a:spcAft>
                <a:spcPts val="600"/>
              </a:spcAft>
            </a:pPr>
            <a:r>
              <a:rPr lang="fr-FR" sz="1600" u="sng" dirty="0">
                <a:latin typeface="Gotham Bold"/>
              </a:rPr>
              <a:t>Le projet se situe dans les périmètres suivants :</a:t>
            </a:r>
          </a:p>
          <a:p>
            <a:pPr marL="285750" indent="-285750"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400" dirty="0" smtClean="0">
                <a:latin typeface="Gotham Bold"/>
              </a:rPr>
              <a:t>ORT</a:t>
            </a:r>
          </a:p>
          <a:p>
            <a:pPr marL="285750" indent="-285750"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400" dirty="0" smtClean="0">
                <a:latin typeface="Gotham Bold"/>
              </a:rPr>
              <a:t>ACV</a:t>
            </a:r>
          </a:p>
          <a:p>
            <a:pPr marL="285750" indent="-285750"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400" dirty="0" smtClean="0">
                <a:latin typeface="Gotham Bold"/>
              </a:rPr>
              <a:t>Probablement OPAH RU 2025</a:t>
            </a:r>
          </a:p>
          <a:p>
            <a:pPr marL="285750" indent="-285750"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latin typeface="Gotham Bold"/>
              </a:rPr>
              <a:t>Hors </a:t>
            </a:r>
            <a:r>
              <a:rPr lang="fr-FR" sz="1400" dirty="0" smtClean="0">
                <a:latin typeface="Gotham Bold"/>
              </a:rPr>
              <a:t>QPV</a:t>
            </a:r>
          </a:p>
          <a:p>
            <a:pPr marL="285750" indent="-285750">
              <a:buClr>
                <a:srgbClr val="578B20"/>
              </a:buClr>
              <a:buFont typeface="Arial" panose="020B0604020202020204" pitchFamily="34" charset="0"/>
              <a:buChar char="•"/>
            </a:pPr>
            <a:endParaRPr lang="fr-FR" sz="700" dirty="0" smtClean="0">
              <a:latin typeface="Gotham Bold"/>
            </a:endParaRPr>
          </a:p>
          <a:p>
            <a:pPr algn="ctr">
              <a:buClr>
                <a:srgbClr val="578B20"/>
              </a:buClr>
            </a:pPr>
            <a:r>
              <a:rPr lang="fr-FR" sz="1100" dirty="0" smtClean="0">
                <a:latin typeface="Gotham Bold"/>
              </a:rPr>
              <a:t>Carte jointe en annexe</a:t>
            </a:r>
            <a:endParaRPr lang="fr-FR" sz="1100" dirty="0">
              <a:latin typeface="Gotham Bold"/>
            </a:endParaRPr>
          </a:p>
          <a:p>
            <a:pPr>
              <a:buClr>
                <a:srgbClr val="578B20"/>
              </a:buClr>
            </a:pPr>
            <a:endParaRPr lang="fr-FR" sz="1400" dirty="0">
              <a:latin typeface="Gotham Bold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11" y="1948065"/>
            <a:ext cx="7322435" cy="4692657"/>
          </a:xfrm>
          <a:prstGeom prst="rect">
            <a:avLst/>
          </a:prstGeom>
        </p:spPr>
      </p:pic>
      <p:sp>
        <p:nvSpPr>
          <p:cNvPr id="4" name="Forme libre 3"/>
          <p:cNvSpPr/>
          <p:nvPr/>
        </p:nvSpPr>
        <p:spPr>
          <a:xfrm>
            <a:off x="2328530" y="3487479"/>
            <a:ext cx="2828261" cy="1743740"/>
          </a:xfrm>
          <a:custGeom>
            <a:avLst/>
            <a:gdLst>
              <a:gd name="connsiteX0" fmla="*/ 340242 w 2828261"/>
              <a:gd name="connsiteY0" fmla="*/ 1743740 h 1743740"/>
              <a:gd name="connsiteX1" fmla="*/ 2828261 w 2828261"/>
              <a:gd name="connsiteY1" fmla="*/ 1041991 h 1743740"/>
              <a:gd name="connsiteX2" fmla="*/ 2658140 w 2828261"/>
              <a:gd name="connsiteY2" fmla="*/ 0 h 1743740"/>
              <a:gd name="connsiteX3" fmla="*/ 0 w 2828261"/>
              <a:gd name="connsiteY3" fmla="*/ 723014 h 1743740"/>
              <a:gd name="connsiteX4" fmla="*/ 340242 w 2828261"/>
              <a:gd name="connsiteY4" fmla="*/ 1743740 h 174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8261" h="1743740">
                <a:moveTo>
                  <a:pt x="340242" y="1743740"/>
                </a:moveTo>
                <a:lnTo>
                  <a:pt x="2828261" y="1041991"/>
                </a:lnTo>
                <a:lnTo>
                  <a:pt x="2658140" y="0"/>
                </a:lnTo>
                <a:lnTo>
                  <a:pt x="0" y="723014"/>
                </a:lnTo>
                <a:lnTo>
                  <a:pt x="340242" y="1743740"/>
                </a:lnTo>
                <a:close/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Picture 2" descr="Fichier:Logo Belfort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86372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5421711" y="0"/>
            <a:ext cx="5104868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2" y="0"/>
            <a:ext cx="5134826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6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40066"/>
            <a:ext cx="51909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Risque sismique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5511800" y="1565909"/>
            <a:ext cx="4919133" cy="52578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421710" y="1141853"/>
            <a:ext cx="50952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Risque inondation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251288" y="1570675"/>
            <a:ext cx="4919133" cy="5253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1266" name="Picture 2" descr="France - seismic zones • Map • PopulationData.ne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" t="2858" r="2084" b="1838"/>
          <a:stretch/>
        </p:blipFill>
        <p:spPr bwMode="auto">
          <a:xfrm>
            <a:off x="1066021" y="1649971"/>
            <a:ext cx="3289665" cy="4699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346509" y="6410425"/>
            <a:ext cx="47356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Gotham Bold"/>
              </a:rPr>
              <a:t>La commune de Belfort est localisée en zone 3 (sismicité modérée).</a:t>
            </a:r>
            <a:endParaRPr lang="fr-FR" sz="1200" dirty="0">
              <a:latin typeface="Gotham Bold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5601516" y="6410424"/>
            <a:ext cx="47356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Gotham Bold"/>
              </a:rPr>
              <a:t>La parcelle n’est pas située dans une zone inondable.</a:t>
            </a:r>
            <a:endParaRPr lang="fr-FR" sz="1200" dirty="0">
              <a:latin typeface="Gotham Bold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/>
          <a:srcRect l="8784"/>
          <a:stretch/>
        </p:blipFill>
        <p:spPr>
          <a:xfrm>
            <a:off x="5669280" y="1668506"/>
            <a:ext cx="4622866" cy="4639322"/>
          </a:xfrm>
          <a:prstGeom prst="rect">
            <a:avLst/>
          </a:prstGeom>
        </p:spPr>
      </p:pic>
      <p:pic>
        <p:nvPicPr>
          <p:cNvPr id="18" name="Picture 2" descr="Fichier:Logo Belfort.sv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ZoneTexte 22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131902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5421711" y="0"/>
            <a:ext cx="5104868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2" y="0"/>
            <a:ext cx="5134826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7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40066"/>
            <a:ext cx="51909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Risque et gonflement des argiles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5511800" y="1565909"/>
            <a:ext cx="4919133" cy="52578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421710" y="1141853"/>
            <a:ext cx="50952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b="1" dirty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Cavités souterraines </a:t>
            </a:r>
            <a:r>
              <a:rPr lang="fr-FR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&amp; Mouvement de terrain</a:t>
            </a:r>
            <a:endParaRPr lang="fr-FR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251288" y="1570675"/>
            <a:ext cx="4919133" cy="5253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544579" y="5745498"/>
            <a:ext cx="42764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100" dirty="0">
                <a:latin typeface="Gotham Bold"/>
              </a:rPr>
              <a:t>La commune de Belfort est concernée par l’aléa retrait et gonflement des argiles. Cependant, le risque </a:t>
            </a:r>
            <a:r>
              <a:rPr lang="fr-FR" sz="1100" dirty="0" smtClean="0">
                <a:latin typeface="Gotham Bold"/>
              </a:rPr>
              <a:t>est </a:t>
            </a:r>
            <a:r>
              <a:rPr lang="fr-FR" sz="1100" dirty="0">
                <a:latin typeface="Gotham Bold"/>
              </a:rPr>
              <a:t>faible au niveau du site de projet. 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5601516" y="6410424"/>
            <a:ext cx="47356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Gotham Bold"/>
              </a:rPr>
              <a:t>La parcelle n’est pas concernée.</a:t>
            </a:r>
            <a:endParaRPr lang="fr-FR" sz="1200" dirty="0">
              <a:latin typeface="Gotham Bold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579" y="1707062"/>
            <a:ext cx="4276464" cy="4058738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579" y="4756009"/>
            <a:ext cx="1409897" cy="1009791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1737" y="1717346"/>
            <a:ext cx="4615187" cy="463370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34236" y="6369984"/>
            <a:ext cx="479384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1100" dirty="0" smtClean="0">
                <a:latin typeface="Gotham Bold"/>
              </a:rPr>
              <a:t>Le projet se situe également en risque faible d’aléas d’effondrement et d’affaisssment lié au Karst.</a:t>
            </a:r>
            <a:endParaRPr lang="fr-FR" sz="1100" dirty="0">
              <a:latin typeface="Gotham Bold"/>
            </a:endParaRPr>
          </a:p>
        </p:txBody>
      </p:sp>
      <p:sp>
        <p:nvSpPr>
          <p:cNvPr id="2" name="Ellipse 1"/>
          <p:cNvSpPr/>
          <p:nvPr/>
        </p:nvSpPr>
        <p:spPr>
          <a:xfrm>
            <a:off x="8501732" y="4980517"/>
            <a:ext cx="78623" cy="79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/>
          <p:cNvSpPr/>
          <p:nvPr/>
        </p:nvSpPr>
        <p:spPr>
          <a:xfrm>
            <a:off x="3196081" y="4567238"/>
            <a:ext cx="78623" cy="79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6" name="Picture 2" descr="Fichier:Logo Belfort.sv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ZoneTexte 26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116965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5421711" y="0"/>
            <a:ext cx="5104868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2" y="0"/>
            <a:ext cx="5134826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8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40066"/>
            <a:ext cx="51909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Risque radon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5511800" y="1565909"/>
            <a:ext cx="4919133" cy="52578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421710" y="1141853"/>
            <a:ext cx="50952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Pollution des sols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251288" y="1570675"/>
            <a:ext cx="4919133" cy="5253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346509" y="6352675"/>
            <a:ext cx="4735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200" dirty="0">
                <a:latin typeface="Gotham Bold"/>
              </a:rPr>
              <a:t>La commune de Belfort est soumise à un risque important lié à la présence de radon.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1658" r="10460"/>
          <a:stretch/>
        </p:blipFill>
        <p:spPr>
          <a:xfrm>
            <a:off x="410416" y="1700979"/>
            <a:ext cx="4600876" cy="4661321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416" y="5324376"/>
            <a:ext cx="1676634" cy="106694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6329" y="1716216"/>
            <a:ext cx="4586004" cy="4611596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>
            <a:off x="5601516" y="6283419"/>
            <a:ext cx="473563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050" dirty="0">
                <a:latin typeface="Gotham Bold"/>
              </a:rPr>
              <a:t>Sur l’ensemble de la commune de Belfort, sont recensés </a:t>
            </a:r>
            <a:r>
              <a:rPr lang="fr-FR" sz="1050" dirty="0" smtClean="0">
                <a:latin typeface="Gotham Bold"/>
              </a:rPr>
              <a:t>7 </a:t>
            </a:r>
            <a:r>
              <a:rPr lang="fr-FR" sz="1050" dirty="0">
                <a:latin typeface="Gotham Bold"/>
              </a:rPr>
              <a:t>sites pollués ou potentiellement </a:t>
            </a:r>
            <a:r>
              <a:rPr lang="fr-FR" sz="1050" dirty="0" smtClean="0">
                <a:latin typeface="Gotham Bold"/>
              </a:rPr>
              <a:t>pollués.</a:t>
            </a:r>
            <a:endParaRPr lang="fr-FR" sz="1050" dirty="0">
              <a:latin typeface="Gotham Bold"/>
            </a:endParaRPr>
          </a:p>
          <a:p>
            <a:pPr algn="ctr"/>
            <a:r>
              <a:rPr lang="fr-FR" sz="1050" dirty="0" smtClean="0">
                <a:latin typeface="Gotham Bold"/>
              </a:rPr>
              <a:t>La parcelle n’est pas concernée.</a:t>
            </a:r>
            <a:endParaRPr lang="fr-FR" sz="1050" dirty="0">
              <a:latin typeface="Gotham Bold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6329" y="5961178"/>
            <a:ext cx="1857634" cy="390580"/>
          </a:xfrm>
          <a:prstGeom prst="rect">
            <a:avLst/>
          </a:prstGeom>
        </p:spPr>
      </p:pic>
      <p:sp>
        <p:nvSpPr>
          <p:cNvPr id="23" name="Ellipse 22"/>
          <p:cNvSpPr/>
          <p:nvPr/>
        </p:nvSpPr>
        <p:spPr>
          <a:xfrm>
            <a:off x="8376319" y="4947180"/>
            <a:ext cx="78623" cy="79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/>
          <p:cNvSpPr/>
          <p:nvPr/>
        </p:nvSpPr>
        <p:spPr>
          <a:xfrm>
            <a:off x="3006865" y="4017176"/>
            <a:ext cx="78623" cy="79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7" name="Picture 2" descr="Fichier:Logo Belfort.sv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ZoneTexte 27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23268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5421711" y="0"/>
            <a:ext cx="5104868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2" y="0"/>
            <a:ext cx="5134826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9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40066"/>
            <a:ext cx="51909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Anciens </a:t>
            </a:r>
            <a:r>
              <a:rPr lang="fr-FR" b="1" dirty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sites industriels </a:t>
            </a:r>
            <a:r>
              <a:rPr lang="fr-FR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&amp; Activités de service </a:t>
            </a:r>
            <a:endParaRPr lang="fr-FR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5511800" y="1565909"/>
            <a:ext cx="4919133" cy="52578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421710" y="1141853"/>
            <a:ext cx="50952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Canalisations dangereuses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251288" y="1570675"/>
            <a:ext cx="4919133" cy="5253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314996" y="5891707"/>
            <a:ext cx="47356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200" dirty="0">
                <a:latin typeface="Gotham Bold"/>
              </a:rPr>
              <a:t>Sur l’ensemble de la </a:t>
            </a:r>
            <a:r>
              <a:rPr lang="fr-FR" sz="1200" dirty="0" smtClean="0">
                <a:latin typeface="Gotham Bold"/>
              </a:rPr>
              <a:t>commune de Belfort, </a:t>
            </a:r>
            <a:r>
              <a:rPr lang="fr-FR" sz="1200" dirty="0">
                <a:latin typeface="Gotham Bold"/>
              </a:rPr>
              <a:t>sont recensés </a:t>
            </a:r>
            <a:r>
              <a:rPr lang="fr-FR" sz="1200" dirty="0" smtClean="0">
                <a:latin typeface="Gotham Bold"/>
              </a:rPr>
              <a:t>451 anciens sites industriels </a:t>
            </a:r>
            <a:r>
              <a:rPr lang="fr-FR" sz="1200" dirty="0">
                <a:latin typeface="Gotham Bold"/>
              </a:rPr>
              <a:t>ou </a:t>
            </a:r>
            <a:r>
              <a:rPr lang="fr-FR" sz="1200" dirty="0" smtClean="0">
                <a:latin typeface="Gotham Bold"/>
              </a:rPr>
              <a:t>activités </a:t>
            </a:r>
            <a:r>
              <a:rPr lang="fr-FR" sz="1200" dirty="0">
                <a:latin typeface="Gotham Bold"/>
              </a:rPr>
              <a:t>de </a:t>
            </a:r>
            <a:r>
              <a:rPr lang="fr-FR" sz="1200" dirty="0" smtClean="0">
                <a:latin typeface="Gotham Bold"/>
              </a:rPr>
              <a:t>service. </a:t>
            </a:r>
          </a:p>
          <a:p>
            <a:pPr algn="just">
              <a:buClr>
                <a:srgbClr val="578B20"/>
              </a:buClr>
            </a:pPr>
            <a:endParaRPr lang="fr-FR" sz="1200" dirty="0">
              <a:latin typeface="Gotham Bold"/>
            </a:endParaRPr>
          </a:p>
          <a:p>
            <a:pPr algn="ctr">
              <a:buClr>
                <a:srgbClr val="578B20"/>
              </a:buClr>
            </a:pPr>
            <a:r>
              <a:rPr lang="fr-FR" sz="1200" dirty="0" smtClean="0">
                <a:latin typeface="Gotham Bold"/>
              </a:rPr>
              <a:t>Le 143 avenue Jean-Jaurès et le 10 Paul Bert sont concernés.</a:t>
            </a:r>
            <a:endParaRPr lang="fr-FR" sz="1200" dirty="0">
              <a:latin typeface="Gotham Bold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5601516" y="6168705"/>
            <a:ext cx="4735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Gotham Bold"/>
              </a:rPr>
              <a:t>Les canalisation dangereuses sont situées en dehors du périmètre du projet.</a:t>
            </a:r>
            <a:endParaRPr lang="fr-FR" sz="1200" dirty="0">
              <a:latin typeface="Gotham Bold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t="4914"/>
          <a:stretch/>
        </p:blipFill>
        <p:spPr>
          <a:xfrm>
            <a:off x="405603" y="1717039"/>
            <a:ext cx="4610502" cy="4090087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257" y="5521572"/>
            <a:ext cx="2460610" cy="28740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885" y="1712221"/>
            <a:ext cx="4650892" cy="4138812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7697" y="5173133"/>
            <a:ext cx="1364070" cy="691009"/>
          </a:xfrm>
          <a:prstGeom prst="rect">
            <a:avLst/>
          </a:prstGeom>
        </p:spPr>
      </p:pic>
      <p:sp>
        <p:nvSpPr>
          <p:cNvPr id="22" name="Ellipse 21"/>
          <p:cNvSpPr/>
          <p:nvPr/>
        </p:nvSpPr>
        <p:spPr>
          <a:xfrm>
            <a:off x="8095332" y="3482650"/>
            <a:ext cx="78623" cy="79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/>
          <p:cNvSpPr/>
          <p:nvPr/>
        </p:nvSpPr>
        <p:spPr>
          <a:xfrm>
            <a:off x="3323835" y="4937126"/>
            <a:ext cx="68653" cy="635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6" name="Picture 2" descr="Fichier:Logo Belfort.sv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ZoneTexte 26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84725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18069</TotalTime>
  <Words>4428</Words>
  <Application>Microsoft Office PowerPoint</Application>
  <PresentationFormat>Personnalisé</PresentationFormat>
  <Paragraphs>345</Paragraphs>
  <Slides>23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33" baseType="lpstr">
      <vt:lpstr>Arial</vt:lpstr>
      <vt:lpstr>Calibri</vt:lpstr>
      <vt:lpstr>Calibri Light</vt:lpstr>
      <vt:lpstr>Courier New</vt:lpstr>
      <vt:lpstr>Gotham Black</vt:lpstr>
      <vt:lpstr>Gotham Bold</vt:lpstr>
      <vt:lpstr>Gotham Book</vt:lpstr>
      <vt:lpstr>Gotham Medium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Valérie Szewczyk</dc:creator>
  <cp:lastModifiedBy>Axel REUCHE</cp:lastModifiedBy>
  <cp:revision>285</cp:revision>
  <dcterms:created xsi:type="dcterms:W3CDTF">2024-07-30T14:46:25Z</dcterms:created>
  <dcterms:modified xsi:type="dcterms:W3CDTF">2024-10-18T09:53:05Z</dcterms:modified>
</cp:coreProperties>
</file>